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5"/>
  </p:notesMasterIdLst>
  <p:sldIdLst>
    <p:sldId id="336" r:id="rId2"/>
    <p:sldId id="344" r:id="rId3"/>
    <p:sldId id="260" r:id="rId4"/>
    <p:sldId id="290" r:id="rId5"/>
    <p:sldId id="291" r:id="rId6"/>
    <p:sldId id="337" r:id="rId7"/>
    <p:sldId id="292" r:id="rId8"/>
    <p:sldId id="338" r:id="rId9"/>
    <p:sldId id="294" r:id="rId10"/>
    <p:sldId id="296" r:id="rId11"/>
    <p:sldId id="257" r:id="rId12"/>
    <p:sldId id="297" r:id="rId13"/>
    <p:sldId id="299" r:id="rId14"/>
    <p:sldId id="300" r:id="rId15"/>
    <p:sldId id="293" r:id="rId16"/>
    <p:sldId id="304" r:id="rId17"/>
    <p:sldId id="306" r:id="rId18"/>
    <p:sldId id="307" r:id="rId19"/>
    <p:sldId id="298" r:id="rId20"/>
    <p:sldId id="263" r:id="rId21"/>
    <p:sldId id="302" r:id="rId22"/>
    <p:sldId id="303" r:id="rId23"/>
    <p:sldId id="266" r:id="rId24"/>
    <p:sldId id="309" r:id="rId25"/>
    <p:sldId id="310" r:id="rId26"/>
    <p:sldId id="311" r:id="rId27"/>
    <p:sldId id="313" r:id="rId28"/>
    <p:sldId id="315" r:id="rId29"/>
    <p:sldId id="316" r:id="rId30"/>
    <p:sldId id="317" r:id="rId31"/>
    <p:sldId id="318" r:id="rId32"/>
    <p:sldId id="343" r:id="rId33"/>
    <p:sldId id="320" r:id="rId34"/>
    <p:sldId id="321" r:id="rId35"/>
    <p:sldId id="340" r:id="rId36"/>
    <p:sldId id="322" r:id="rId37"/>
    <p:sldId id="323" r:id="rId38"/>
    <p:sldId id="324" r:id="rId39"/>
    <p:sldId id="325" r:id="rId40"/>
    <p:sldId id="326" r:id="rId41"/>
    <p:sldId id="339" r:id="rId42"/>
    <p:sldId id="327" r:id="rId43"/>
    <p:sldId id="328" r:id="rId44"/>
    <p:sldId id="329" r:id="rId45"/>
    <p:sldId id="330" r:id="rId46"/>
    <p:sldId id="331" r:id="rId47"/>
    <p:sldId id="279" r:id="rId48"/>
    <p:sldId id="265" r:id="rId49"/>
    <p:sldId id="332" r:id="rId50"/>
    <p:sldId id="333" r:id="rId51"/>
    <p:sldId id="341" r:id="rId52"/>
    <p:sldId id="334" r:id="rId53"/>
    <p:sldId id="342" r:id="rId54"/>
  </p:sldIdLst>
  <p:sldSz cx="9144000" cy="5143500" type="screen16x9"/>
  <p:notesSz cx="6858000" cy="9144000"/>
  <p:embeddedFontLst>
    <p:embeddedFont>
      <p:font typeface="Bebas Neue" panose="020B0606020202050201" pitchFamily="34" charset="0"/>
      <p:regular r:id="rId56"/>
    </p:embeddedFont>
    <p:embeddedFont>
      <p:font typeface="Cambria Math" panose="02040503050406030204" pitchFamily="18" charset="0"/>
      <p:regular r:id="rId57"/>
    </p:embeddedFont>
    <p:embeddedFont>
      <p:font typeface="Fira Code" panose="020B0809050000020004" pitchFamily="49" charset="0"/>
      <p:regular r:id="rId58"/>
      <p:bold r:id="rId59"/>
    </p:embeddedFont>
    <p:embeddedFont>
      <p:font typeface="Fira Code Light" panose="020B0809050000020004" pitchFamily="49" charset="0"/>
      <p:regular r:id="rId60"/>
      <p:bold r:id="rId61"/>
    </p:embeddedFont>
    <p:embeddedFont>
      <p:font typeface="Open Sans" panose="020B0606030504020204" pitchFamily="34" charset="0"/>
      <p:regular r:id="rId62"/>
      <p:bold r:id="rId63"/>
      <p:italic r:id="rId64"/>
      <p:boldItalic r:id="rId65"/>
    </p:embeddedFont>
    <p:embeddedFont>
      <p:font typeface="Oswald" panose="00000500000000000000" pitchFamily="2" charset="0"/>
      <p:regular r:id="rId66"/>
      <p:bold r:id="rId67"/>
    </p:embeddedFont>
    <p:embeddedFont>
      <p:font typeface="Roboto Condensed" panose="02000000000000000000" pitchFamily="2" charset="0"/>
      <p:regular r:id="rId68"/>
      <p:bold r:id="rId69"/>
      <p:italic r:id="rId70"/>
      <p:boldItalic r:id="rId71"/>
    </p:embeddedFont>
    <p:embeddedFont>
      <p:font typeface="Roboto Condensed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21011-0059-4DBE-893A-521A870CE3FC}">
  <a:tblStyle styleId="{40C21011-0059-4DBE-893A-521A870CE3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p:scale>
          <a:sx n="125" d="100"/>
          <a:sy n="125" d="100"/>
        </p:scale>
        <p:origin x="235" y="-69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90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85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311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5454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1456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57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65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96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extLst>
      <p:ext uri="{BB962C8B-B14F-4D97-AF65-F5344CB8AC3E}">
        <p14:creationId xmlns:p14="http://schemas.microsoft.com/office/powerpoint/2010/main" val="154479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40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40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44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1">
                <a:solidFill>
                  <a:srgbClr val="E3E3E3"/>
                </a:solidFill>
                <a:effectLst/>
                <a:latin typeface="KaTeX_Math"/>
              </a:rPr>
              <a:t>V</a:t>
            </a:r>
            <a:r>
              <a:rPr lang="vi-VN" b="0" i="0">
                <a:solidFill>
                  <a:srgbClr val="E3E3E3"/>
                </a:solidFill>
                <a:effectLst/>
                <a:latin typeface="Google Sans"/>
              </a:rPr>
              <a:t>: tập hợp các đỉnh của đồ thị ràng buộc</a:t>
            </a:r>
          </a:p>
          <a:p>
            <a:pPr algn="l">
              <a:buFont typeface="Arial" panose="020B0604020202020204" pitchFamily="34" charset="0"/>
              <a:buChar char="•"/>
            </a:pPr>
            <a:r>
              <a:rPr lang="vi-VN" b="0" i="1">
                <a:solidFill>
                  <a:srgbClr val="E3E3E3"/>
                </a:solidFill>
                <a:effectLst/>
                <a:latin typeface="KaTeX_Math"/>
              </a:rPr>
              <a:t>st</a:t>
            </a:r>
            <a:r>
              <a:rPr lang="vi-VN" b="0" i="0">
                <a:solidFill>
                  <a:srgbClr val="E3E3E3"/>
                </a:solidFill>
                <a:effectLst/>
                <a:latin typeface="Google Sans"/>
              </a:rPr>
              <a:t>: giải pháp hiện tại tại bước </a:t>
            </a:r>
            <a:r>
              <a:rPr lang="vi-VN" b="0" i="1">
                <a:solidFill>
                  <a:srgbClr val="E3E3E3"/>
                </a:solidFill>
                <a:effectLst/>
                <a:latin typeface="KaTeX_Math"/>
              </a:rPr>
              <a:t>t</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e</a:t>
            </a:r>
            <a:r>
              <a:rPr lang="vi-VN" b="0" i="0">
                <a:solidFill>
                  <a:srgbClr val="E3E3E3"/>
                </a:solidFill>
                <a:effectLst/>
                <a:latin typeface="Google Sans"/>
              </a:rPr>
              <a:t>: đỉnh đang được xem xét</a:t>
            </a:r>
          </a:p>
          <a:p>
            <a:pPr algn="l">
              <a:buFont typeface="Arial" panose="020B0604020202020204" pitchFamily="34" charset="0"/>
              <a:buChar char="•"/>
            </a:pPr>
            <a:r>
              <a:rPr lang="vi-VN" b="0" i="1">
                <a:solidFill>
                  <a:srgbClr val="E3E3E3"/>
                </a:solidFill>
                <a:effectLst/>
                <a:latin typeface="KaTeX_Math"/>
              </a:rPr>
              <a:t>i</a:t>
            </a:r>
            <a:r>
              <a:rPr lang="vi-VN" b="0" i="0">
                <a:solidFill>
                  <a:srgbClr val="E3E3E3"/>
                </a:solidFill>
                <a:effectLst/>
                <a:latin typeface="Google Sans"/>
              </a:rPr>
              <a:t>: phần tử đang được thêm vào giải pháp</a:t>
            </a:r>
          </a:p>
          <a:p>
            <a:pPr algn="l">
              <a:buFont typeface="Arial" panose="020B0604020202020204" pitchFamily="34" charset="0"/>
              <a:buChar char="•"/>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0">
                <a:solidFill>
                  <a:srgbClr val="E3E3E3"/>
                </a:solidFill>
                <a:effectLst/>
                <a:latin typeface="Google Sans"/>
              </a:rPr>
              <a:t>: giá trị mục tiêu của giải pháp </a:t>
            </a:r>
            <a:r>
              <a:rPr lang="vi-VN" b="0" i="1">
                <a:solidFill>
                  <a:srgbClr val="E3E3E3"/>
                </a:solidFill>
                <a:effectLst/>
                <a:latin typeface="KaTeX_Math"/>
              </a:rPr>
              <a:t>s</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o</a:t>
            </a:r>
            <a:r>
              <a:rPr lang="vi-VN" b="0" i="0">
                <a:solidFill>
                  <a:srgbClr val="E3E3E3"/>
                </a:solidFill>
                <a:effectLst/>
                <a:latin typeface="Google Sans"/>
              </a:rPr>
              <a:t>: mục tiêu tối ưu</a:t>
            </a:r>
          </a:p>
          <a:p>
            <a:pPr algn="l">
              <a:buFont typeface="Arial" panose="020B0604020202020204" pitchFamily="34" charset="0"/>
              <a:buChar char="•"/>
            </a:pPr>
            <a:r>
              <a:rPr lang="vi-VN" b="0" i="1">
                <a:solidFill>
                  <a:srgbClr val="E3E3E3"/>
                </a:solidFill>
                <a:effectLst/>
                <a:latin typeface="KaTeX_Math"/>
              </a:rPr>
              <a:t>M</a:t>
            </a:r>
            <a:r>
              <a:rPr lang="vi-VN" b="0" i="0">
                <a:solidFill>
                  <a:srgbClr val="E3E3E3"/>
                </a:solidFill>
                <a:effectLst/>
                <a:latin typeface="Google Sans"/>
              </a:rPr>
              <a:t>: ràng buộc</a:t>
            </a:r>
          </a:p>
          <a:p>
            <a:pPr marL="0" lvl="0" indent="0" algn="l" rtl="0">
              <a:spcBef>
                <a:spcPts val="0"/>
              </a:spcBef>
              <a:spcAft>
                <a:spcPts val="0"/>
              </a:spcAft>
              <a:buNone/>
            </a:pPr>
            <a:endParaRPr/>
          </a:p>
        </p:txBody>
      </p:sp>
    </p:spTree>
    <p:extLst>
      <p:ext uri="{BB962C8B-B14F-4D97-AF65-F5344CB8AC3E}">
        <p14:creationId xmlns:p14="http://schemas.microsoft.com/office/powerpoint/2010/main" val="1488737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2537078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E3E3E3"/>
                </a:solidFill>
                <a:effectLst/>
                <a:latin typeface="Google Sans"/>
              </a:rPr>
              <a:t>V: tập hợp các biến</a:t>
            </a:r>
          </a:p>
          <a:p>
            <a:pPr algn="l">
              <a:buFont typeface="Arial" panose="020B0604020202020204" pitchFamily="34" charset="0"/>
              <a:buChar char="•"/>
            </a:pPr>
            <a:r>
              <a:rPr lang="vi-VN" b="0" i="0">
                <a:solidFill>
                  <a:srgbClr val="E3E3E3"/>
                </a:solidFill>
                <a:effectLst/>
                <a:latin typeface="Google Sans"/>
              </a:rPr>
              <a:t>F: hàm mục tiêu</a:t>
            </a:r>
          </a:p>
          <a:p>
            <a:pPr algn="l">
              <a:buFont typeface="Arial" panose="020B0604020202020204" pitchFamily="34" charset="0"/>
              <a:buChar char="•"/>
            </a:pPr>
            <a:r>
              <a:rPr lang="vi-VN" b="0" i="0">
                <a:solidFill>
                  <a:srgbClr val="E3E3E3"/>
                </a:solidFill>
                <a:effectLst/>
                <a:latin typeface="Google Sans"/>
              </a:rPr>
              <a:t>k: số lượng biến được tối ưu hóa trong mỗi bước</a:t>
            </a:r>
          </a:p>
          <a:p>
            <a:pPr algn="l">
              <a:buFont typeface="Arial" panose="020B0604020202020204" pitchFamily="34" charset="0"/>
              <a:buChar char="•"/>
            </a:pPr>
            <a:r>
              <a:rPr lang="vi-VN" b="0" i="0">
                <a:solidFill>
                  <a:srgbClr val="E3E3E3"/>
                </a:solidFill>
                <a:effectLst/>
                <a:latin typeface="Google Sans"/>
              </a:rPr>
              <a:t>B: số lượng bước tối đa</a:t>
            </a:r>
          </a:p>
          <a:p>
            <a:pPr algn="l">
              <a:buFont typeface="Arial" panose="020B0604020202020204" pitchFamily="34" charset="0"/>
              <a:buChar char="•"/>
            </a:pPr>
            <a:r>
              <a:rPr lang="vi-VN" b="0" i="0">
                <a:solidFill>
                  <a:srgbClr val="E3E3E3"/>
                </a:solidFill>
                <a:effectLst/>
                <a:latin typeface="Google Sans"/>
              </a:rPr>
              <a:t>M &gt; 1: hệ số nhân cho tập hợp các giá trị khả thi</a:t>
            </a:r>
          </a:p>
          <a:p>
            <a:pPr algn="l">
              <a:buFont typeface="Arial" panose="020B0604020202020204" pitchFamily="34" charset="0"/>
              <a:buChar char="•"/>
            </a:pPr>
            <a:r>
              <a:rPr lang="vi-VN" b="0" i="0">
                <a:solidFill>
                  <a:srgbClr val="E3E3E3"/>
                </a:solidFill>
                <a:effectLst/>
                <a:latin typeface="Google Sans"/>
              </a:rPr>
              <a:t>y &gt; 0: hệ số nhân cho khoảng cách giữa các giá trị khả thi</a:t>
            </a:r>
          </a:p>
        </p:txBody>
      </p:sp>
    </p:spTree>
    <p:extLst>
      <p:ext uri="{BB962C8B-B14F-4D97-AF65-F5344CB8AC3E}">
        <p14:creationId xmlns:p14="http://schemas.microsoft.com/office/powerpoint/2010/main" val="2414460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451922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401661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507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366094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78073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772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9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40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31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74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659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78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30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82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67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65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33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833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413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0f8298293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0f8298293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vi-VN" b="0" i="0" dirty="0">
                <a:solidFill>
                  <a:srgbClr val="E3E3E3"/>
                </a:solidFill>
                <a:effectLst/>
                <a:latin typeface="Google Sans"/>
              </a:rPr>
            </a:br>
            <a:r>
              <a:rPr lang="vi-VN" b="0" i="0" dirty="0">
                <a:solidFill>
                  <a:srgbClr val="E3E3E3"/>
                </a:solidFill>
                <a:effectLst/>
                <a:latin typeface="Google Sans"/>
              </a:rPr>
              <a:t>Streaming Greedy (SGr) là một thuật toán đơn giản để giải quyết bài toán MkSC ồn. SGr hoạt động bằng cách quét một lần qua tập đỉnh của mạng và cho mỗi đỉnh, thuật toán sẽ chọn đỉnh đó với xác suất cao hơn nếu đỉnh đó có thể giúp lan truyền thông tin đến nhiều người dùng hơn</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0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9537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660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0f8298293a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0f8298293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28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6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257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09466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E3E3E3"/>
                </a:solidFill>
                <a:effectLst/>
                <a:latin typeface="Google Sans"/>
              </a:rPr>
              <a:t>Vậy biểu thức này có nghĩa là tìm tập hợp S có số lượng phần tử không quá k, sao cho hàm submodular f(S) đạt giá trị tối đa.</a:t>
            </a:r>
            <a:endParaRPr lang="en-US" b="0" i="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231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9174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943375" y="1207275"/>
            <a:ext cx="4290300" cy="19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42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943375" y="32785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1100700" y="1850375"/>
            <a:ext cx="6942600" cy="21423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1"/>
              </a:buClr>
              <a:buSzPts val="1100"/>
              <a:buChar char="●"/>
              <a:defRPr sz="1200"/>
            </a:lvl1pPr>
            <a:lvl2pPr marL="914400" lvl="1" indent="-304800" rtl="0">
              <a:lnSpc>
                <a:spcPct val="100000"/>
              </a:lnSpc>
              <a:spcBef>
                <a:spcPts val="0"/>
              </a:spcBef>
              <a:spcAft>
                <a:spcPts val="0"/>
              </a:spcAft>
              <a:buClr>
                <a:schemeClr val="accent1"/>
              </a:buClr>
              <a:buSzPts val="1200"/>
              <a:buFont typeface="Roboto Condensed"/>
              <a:buAutoNum type="alphaLcPeriod"/>
              <a:defRPr sz="1200"/>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34324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7.jp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5"/>
          <p:cNvSpPr txBox="1">
            <a:spLocks noGrp="1"/>
          </p:cNvSpPr>
          <p:nvPr>
            <p:ph type="ctrTitle"/>
          </p:nvPr>
        </p:nvSpPr>
        <p:spPr>
          <a:xfrm>
            <a:off x="3907228" y="1469100"/>
            <a:ext cx="4619552" cy="19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Truyền phát tối đa hóa k</a:t>
            </a:r>
            <a:r>
              <a:rPr lang="en-US"/>
              <a:t>-Submodular</a:t>
            </a:r>
            <a:r>
              <a:rPr lang="vi-VN"/>
              <a:t> trong điều kiện nhiễu theo ràng buộc kích thước </a:t>
            </a:r>
          </a:p>
        </p:txBody>
      </p:sp>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5" name="Google Shape;135;p15">
            <a:hlinkClick r:id="" action="ppaction://hlinkshowjump?jump=nextslide"/>
          </p:cNvPr>
          <p:cNvCxnSpPr/>
          <p:nvPr/>
        </p:nvCxnSpPr>
        <p:spPr>
          <a:xfrm>
            <a:off x="406305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1181398" y="1317378"/>
            <a:ext cx="2443412" cy="2558634"/>
            <a:chOff x="1181398" y="1317378"/>
            <a:chExt cx="2443412" cy="2558634"/>
          </a:xfrm>
        </p:grpSpPr>
        <p:grpSp>
          <p:nvGrpSpPr>
            <p:cNvPr id="142" name="Google Shape;142;p15"/>
            <p:cNvGrpSpPr/>
            <p:nvPr/>
          </p:nvGrpSpPr>
          <p:grpSpPr>
            <a:xfrm>
              <a:off x="1181398" y="1317378"/>
              <a:ext cx="2443412" cy="2558634"/>
              <a:chOff x="5380450" y="1070563"/>
              <a:chExt cx="2867518" cy="3002387"/>
            </a:xfrm>
          </p:grpSpPr>
          <p:sp>
            <p:nvSpPr>
              <p:cNvPr id="143" name="Google Shape;143;p1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5380450" y="1200275"/>
                <a:ext cx="1386600" cy="449700"/>
                <a:chOff x="5270675" y="1411375"/>
                <a:chExt cx="1386600" cy="449700"/>
              </a:xfrm>
            </p:grpSpPr>
            <p:sp>
              <p:nvSpPr>
                <p:cNvPr id="149" name="Google Shape;149;p1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5"/>
                <p:cNvGrpSpPr/>
                <p:nvPr/>
              </p:nvGrpSpPr>
              <p:grpSpPr>
                <a:xfrm>
                  <a:off x="5794626" y="1542600"/>
                  <a:ext cx="706512" cy="187247"/>
                  <a:chOff x="5784976" y="732725"/>
                  <a:chExt cx="706512" cy="187247"/>
                </a:xfrm>
              </p:grpSpPr>
              <p:sp>
                <p:nvSpPr>
                  <p:cNvPr id="153" name="Google Shape;153;p1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15"/>
              <p:cNvGrpSpPr/>
              <p:nvPr/>
            </p:nvGrpSpPr>
            <p:grpSpPr>
              <a:xfrm>
                <a:off x="6533820" y="2611181"/>
                <a:ext cx="1714149" cy="744321"/>
                <a:chOff x="6709845" y="3859168"/>
                <a:chExt cx="1714149" cy="744321"/>
              </a:xfrm>
            </p:grpSpPr>
            <p:grpSp>
              <p:nvGrpSpPr>
                <p:cNvPr id="157" name="Google Shape;157;p15"/>
                <p:cNvGrpSpPr/>
                <p:nvPr/>
              </p:nvGrpSpPr>
              <p:grpSpPr>
                <a:xfrm>
                  <a:off x="6709845" y="3859168"/>
                  <a:ext cx="1714149" cy="744321"/>
                  <a:chOff x="6709845" y="3859168"/>
                  <a:chExt cx="1714149" cy="744321"/>
                </a:xfrm>
              </p:grpSpPr>
              <p:sp>
                <p:nvSpPr>
                  <p:cNvPr id="158" name="Google Shape;158;p1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5"/>
                <p:cNvGrpSpPr/>
                <p:nvPr/>
              </p:nvGrpSpPr>
              <p:grpSpPr>
                <a:xfrm>
                  <a:off x="7629944" y="4025885"/>
                  <a:ext cx="545407" cy="410286"/>
                  <a:chOff x="7629944" y="4025885"/>
                  <a:chExt cx="545407" cy="410286"/>
                </a:xfrm>
              </p:grpSpPr>
              <p:sp>
                <p:nvSpPr>
                  <p:cNvPr id="168" name="Google Shape;168;p1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5"/>
              <p:cNvGrpSpPr/>
              <p:nvPr/>
            </p:nvGrpSpPr>
            <p:grpSpPr>
              <a:xfrm>
                <a:off x="5573850" y="3355500"/>
                <a:ext cx="381600" cy="356700"/>
                <a:chOff x="1062200" y="3366813"/>
                <a:chExt cx="381600" cy="356700"/>
              </a:xfrm>
            </p:grpSpPr>
            <p:sp>
              <p:nvSpPr>
                <p:cNvPr id="173" name="Google Shape;173;p1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5"/>
                <p:cNvGrpSpPr/>
                <p:nvPr/>
              </p:nvGrpSpPr>
              <p:grpSpPr>
                <a:xfrm>
                  <a:off x="1138484" y="3433275"/>
                  <a:ext cx="229200" cy="229200"/>
                  <a:chOff x="955447" y="3891500"/>
                  <a:chExt cx="229200" cy="229200"/>
                </a:xfrm>
              </p:grpSpPr>
              <p:sp>
                <p:nvSpPr>
                  <p:cNvPr id="175" name="Google Shape;175;p1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15"/>
              <p:cNvGrpSpPr/>
              <p:nvPr/>
            </p:nvGrpSpPr>
            <p:grpSpPr>
              <a:xfrm rot="5400000">
                <a:off x="5462261" y="2839775"/>
                <a:ext cx="604800" cy="147600"/>
                <a:chOff x="7688649" y="828750"/>
                <a:chExt cx="604800" cy="147600"/>
              </a:xfrm>
            </p:grpSpPr>
            <p:sp>
              <p:nvSpPr>
                <p:cNvPr id="178" name="Google Shape;178;p1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15"/>
            <p:cNvSpPr/>
            <p:nvPr/>
          </p:nvSpPr>
          <p:spPr>
            <a:xfrm>
              <a:off x="2241175" y="3597100"/>
              <a:ext cx="386700" cy="246600"/>
            </a:xfrm>
            <a:prstGeom prst="ellipse">
              <a:avLst/>
            </a:prstGeom>
            <a:solidFill>
              <a:srgbClr val="CAC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15"/>
            <p:cNvCxnSpPr/>
            <p:nvPr/>
          </p:nvCxnSpPr>
          <p:spPr>
            <a:xfrm>
              <a:off x="2310700" y="3720400"/>
              <a:ext cx="184800" cy="0"/>
            </a:xfrm>
            <a:prstGeom prst="straightConnector1">
              <a:avLst/>
            </a:prstGeom>
            <a:noFill/>
            <a:ln w="38100" cap="rnd" cmpd="sng">
              <a:solidFill>
                <a:schemeClr val="dk1"/>
              </a:solidFill>
              <a:prstDash val="solid"/>
              <a:round/>
              <a:headEnd type="none" w="med" len="med"/>
              <a:tailEnd type="none" w="med" len="med"/>
            </a:ln>
          </p:spPr>
        </p:cxnSp>
      </p:grpSp>
      <p:grpSp>
        <p:nvGrpSpPr>
          <p:cNvPr id="2" name="Google Shape;121;p15">
            <a:extLst>
              <a:ext uri="{FF2B5EF4-FFF2-40B4-BE49-F238E27FC236}">
                <a16:creationId xmlns:a16="http://schemas.microsoft.com/office/drawing/2014/main" id="{5B76D8A5-B9B5-3924-36B4-11E65390AA18}"/>
              </a:ext>
            </a:extLst>
          </p:cNvPr>
          <p:cNvGrpSpPr/>
          <p:nvPr/>
        </p:nvGrpSpPr>
        <p:grpSpPr>
          <a:xfrm>
            <a:off x="-10231158" y="426246"/>
            <a:ext cx="133205" cy="119344"/>
            <a:chOff x="222150" y="185025"/>
            <a:chExt cx="170100" cy="152400"/>
          </a:xfrm>
        </p:grpSpPr>
        <p:cxnSp>
          <p:nvCxnSpPr>
            <p:cNvPr id="3" name="Google Shape;122;p15">
              <a:extLst>
                <a:ext uri="{FF2B5EF4-FFF2-40B4-BE49-F238E27FC236}">
                  <a16:creationId xmlns:a16="http://schemas.microsoft.com/office/drawing/2014/main" id="{ACACB6D1-0293-177D-C41C-8E9C9C49FE99}"/>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 name="Google Shape;123;p15">
              <a:extLst>
                <a:ext uri="{FF2B5EF4-FFF2-40B4-BE49-F238E27FC236}">
                  <a16:creationId xmlns:a16="http://schemas.microsoft.com/office/drawing/2014/main" id="{64392D28-8107-1114-8AB1-997B2A3687E2}"/>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 name="Google Shape;124;p15">
              <a:extLst>
                <a:ext uri="{FF2B5EF4-FFF2-40B4-BE49-F238E27FC236}">
                  <a16:creationId xmlns:a16="http://schemas.microsoft.com/office/drawing/2014/main" id="{EB7B5984-7343-A309-153F-D1B4C6497D08}"/>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 name="Google Shape;125;p15">
            <a:extLst>
              <a:ext uri="{FF2B5EF4-FFF2-40B4-BE49-F238E27FC236}">
                <a16:creationId xmlns:a16="http://schemas.microsoft.com/office/drawing/2014/main" id="{B2BE34CE-F9CB-1FFE-5691-01C2ADD24785}"/>
              </a:ext>
            </a:extLst>
          </p:cNvPr>
          <p:cNvGrpSpPr/>
          <p:nvPr/>
        </p:nvGrpSpPr>
        <p:grpSpPr>
          <a:xfrm>
            <a:off x="-10243827" y="4237220"/>
            <a:ext cx="145867" cy="958251"/>
            <a:chOff x="286625" y="3923799"/>
            <a:chExt cx="145867" cy="958251"/>
          </a:xfrm>
        </p:grpSpPr>
        <p:sp>
          <p:nvSpPr>
            <p:cNvPr id="7" name="Google Shape;126;p15">
              <a:extLst>
                <a:ext uri="{FF2B5EF4-FFF2-40B4-BE49-F238E27FC236}">
                  <a16:creationId xmlns:a16="http://schemas.microsoft.com/office/drawing/2014/main" id="{D58502A8-B1D0-3C34-FBD1-1B7871992E9A}"/>
                </a:ext>
              </a:extLst>
            </p:cNvPr>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27;p15">
              <a:extLst>
                <a:ext uri="{FF2B5EF4-FFF2-40B4-BE49-F238E27FC236}">
                  <a16:creationId xmlns:a16="http://schemas.microsoft.com/office/drawing/2014/main" id="{B79535E5-7785-70B7-18DB-2859841E5AE3}"/>
                </a:ext>
              </a:extLst>
            </p:cNvPr>
            <p:cNvGrpSpPr/>
            <p:nvPr/>
          </p:nvGrpSpPr>
          <p:grpSpPr>
            <a:xfrm>
              <a:off x="298112" y="4342643"/>
              <a:ext cx="110182" cy="126862"/>
              <a:chOff x="281100" y="2027800"/>
              <a:chExt cx="140700" cy="162000"/>
            </a:xfrm>
          </p:grpSpPr>
          <p:sp>
            <p:nvSpPr>
              <p:cNvPr id="12" name="Google Shape;128;p15">
                <a:extLst>
                  <a:ext uri="{FF2B5EF4-FFF2-40B4-BE49-F238E27FC236}">
                    <a16:creationId xmlns:a16="http://schemas.microsoft.com/office/drawing/2014/main" id="{ED495317-BC0B-A29B-4933-E3383C379934}"/>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29;p15">
                <a:extLst>
                  <a:ext uri="{FF2B5EF4-FFF2-40B4-BE49-F238E27FC236}">
                    <a16:creationId xmlns:a16="http://schemas.microsoft.com/office/drawing/2014/main" id="{7897AC20-54D7-3AA5-C875-D9091B99325C}"/>
                  </a:ext>
                </a:extLst>
              </p:cNvPr>
              <p:cNvGrpSpPr/>
              <p:nvPr/>
            </p:nvGrpSpPr>
            <p:grpSpPr>
              <a:xfrm>
                <a:off x="308875" y="2088450"/>
                <a:ext cx="85200" cy="40700"/>
                <a:chOff x="308875" y="2087000"/>
                <a:chExt cx="85200" cy="40700"/>
              </a:xfrm>
            </p:grpSpPr>
            <p:cxnSp>
              <p:nvCxnSpPr>
                <p:cNvPr id="14" name="Google Shape;130;p15">
                  <a:extLst>
                    <a:ext uri="{FF2B5EF4-FFF2-40B4-BE49-F238E27FC236}">
                      <a16:creationId xmlns:a16="http://schemas.microsoft.com/office/drawing/2014/main" id="{C91D74EB-9205-5AE4-0219-9BDD08F59928}"/>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31;p15">
                  <a:extLst>
                    <a:ext uri="{FF2B5EF4-FFF2-40B4-BE49-F238E27FC236}">
                      <a16:creationId xmlns:a16="http://schemas.microsoft.com/office/drawing/2014/main" id="{AEBC896D-8850-DF1A-5CEE-E5B7E9454007}"/>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 name="Google Shape;132;p15">
              <a:extLst>
                <a:ext uri="{FF2B5EF4-FFF2-40B4-BE49-F238E27FC236}">
                  <a16:creationId xmlns:a16="http://schemas.microsoft.com/office/drawing/2014/main" id="{311D4614-8377-44C4-A4CB-2853EEB459F8}"/>
                </a:ext>
              </a:extLst>
            </p:cNvPr>
            <p:cNvGrpSpPr/>
            <p:nvPr/>
          </p:nvGrpSpPr>
          <p:grpSpPr>
            <a:xfrm>
              <a:off x="286625" y="3923799"/>
              <a:ext cx="133200" cy="133200"/>
              <a:chOff x="286625" y="3648899"/>
              <a:chExt cx="133200" cy="133200"/>
            </a:xfrm>
          </p:grpSpPr>
          <p:sp>
            <p:nvSpPr>
              <p:cNvPr id="10" name="Google Shape;133;p15">
                <a:extLst>
                  <a:ext uri="{FF2B5EF4-FFF2-40B4-BE49-F238E27FC236}">
                    <a16:creationId xmlns:a16="http://schemas.microsoft.com/office/drawing/2014/main" id="{3DCDE8DF-3BC0-1301-CDAE-004A7FAB664C}"/>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p15">
                <a:extLst>
                  <a:ext uri="{FF2B5EF4-FFF2-40B4-BE49-F238E27FC236}">
                    <a16:creationId xmlns:a16="http://schemas.microsoft.com/office/drawing/2014/main" id="{72094BDC-D05F-43D6-CFB2-00E54505A14A}"/>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36;p15">
            <a:extLst>
              <a:ext uri="{FF2B5EF4-FFF2-40B4-BE49-F238E27FC236}">
                <a16:creationId xmlns:a16="http://schemas.microsoft.com/office/drawing/2014/main" id="{E7E46EB8-17F4-2CEE-8A2F-3E0DD4680951}"/>
              </a:ext>
            </a:extLst>
          </p:cNvPr>
          <p:cNvSpPr txBox="1">
            <a:spLocks/>
          </p:cNvSpPr>
          <p:nvPr/>
        </p:nvSpPr>
        <p:spPr>
          <a:xfrm>
            <a:off x="-2739094" y="4993121"/>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Light"/>
                <a:ea typeface="Fira Code Light"/>
                <a:cs typeface="Fira Code Light"/>
                <a:sym typeface="Fira Code Light"/>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lgn="r"/>
            <a:r>
              <a:rPr lang="vi-VN" sz="1000">
                <a:latin typeface="Oswald"/>
                <a:ea typeface="Oswald"/>
                <a:cs typeface="Oswald"/>
                <a:sym typeface="Oswald"/>
              </a:rPr>
              <a:t>INDEX.HTML</a:t>
            </a:r>
          </a:p>
        </p:txBody>
      </p:sp>
      <p:sp>
        <p:nvSpPr>
          <p:cNvPr id="17" name="Google Shape;137;p15">
            <a:hlinkClick r:id="" action="ppaction://noaction"/>
            <a:extLst>
              <a:ext uri="{FF2B5EF4-FFF2-40B4-BE49-F238E27FC236}">
                <a16:creationId xmlns:a16="http://schemas.microsoft.com/office/drawing/2014/main" id="{B3BDF21B-5B52-AE1F-763F-60427361FBC6}"/>
              </a:ext>
            </a:extLst>
          </p:cNvPr>
          <p:cNvSpPr/>
          <p:nvPr/>
        </p:nvSpPr>
        <p:spPr>
          <a:xfrm>
            <a:off x="-10247506" y="406721"/>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p15">
            <a:hlinkClick r:id="" action="ppaction://noaction"/>
            <a:extLst>
              <a:ext uri="{FF2B5EF4-FFF2-40B4-BE49-F238E27FC236}">
                <a16:creationId xmlns:a16="http://schemas.microsoft.com/office/drawing/2014/main" id="{4A768246-1CE2-1D1C-E3B5-09244863BC20}"/>
              </a:ext>
            </a:extLst>
          </p:cNvPr>
          <p:cNvSpPr/>
          <p:nvPr/>
        </p:nvSpPr>
        <p:spPr>
          <a:xfrm>
            <a:off x="-10253844" y="463714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9;p15">
            <a:hlinkClick r:id="" action="ppaction://noaction"/>
            <a:extLst>
              <a:ext uri="{FF2B5EF4-FFF2-40B4-BE49-F238E27FC236}">
                <a16:creationId xmlns:a16="http://schemas.microsoft.com/office/drawing/2014/main" id="{CE3E513E-6C76-92C3-73FB-C370A4DA0706}"/>
              </a:ext>
            </a:extLst>
          </p:cNvPr>
          <p:cNvSpPr/>
          <p:nvPr/>
        </p:nvSpPr>
        <p:spPr>
          <a:xfrm>
            <a:off x="-10253844" y="42298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p15">
            <a:hlinkClick r:id="" action="ppaction://noaction"/>
            <a:extLst>
              <a:ext uri="{FF2B5EF4-FFF2-40B4-BE49-F238E27FC236}">
                <a16:creationId xmlns:a16="http://schemas.microsoft.com/office/drawing/2014/main" id="{F661FD84-98B1-2CF8-427B-F2264C61658C}"/>
              </a:ext>
            </a:extLst>
          </p:cNvPr>
          <p:cNvSpPr/>
          <p:nvPr/>
        </p:nvSpPr>
        <p:spPr>
          <a:xfrm>
            <a:off x="-10253844" y="50586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raphic 20" descr="User with solid fill">
            <a:extLst>
              <a:ext uri="{FF2B5EF4-FFF2-40B4-BE49-F238E27FC236}">
                <a16:creationId xmlns:a16="http://schemas.microsoft.com/office/drawing/2014/main" id="{20388E1A-BD49-C0CB-58FC-7F769928B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8344" y="2058401"/>
            <a:ext cx="914400" cy="914400"/>
          </a:xfrm>
          <a:prstGeom prst="rect">
            <a:avLst/>
          </a:prstGeom>
        </p:spPr>
      </p:pic>
      <p:pic>
        <p:nvPicPr>
          <p:cNvPr id="22" name="Graphic 21" descr="User with solid fill">
            <a:extLst>
              <a:ext uri="{FF2B5EF4-FFF2-40B4-BE49-F238E27FC236}">
                <a16:creationId xmlns:a16="http://schemas.microsoft.com/office/drawing/2014/main" id="{0CA050D3-AF59-68FF-377E-979958731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5645" y="2351771"/>
            <a:ext cx="914400" cy="914400"/>
          </a:xfrm>
          <a:prstGeom prst="rect">
            <a:avLst/>
          </a:prstGeom>
        </p:spPr>
      </p:pic>
      <p:pic>
        <p:nvPicPr>
          <p:cNvPr id="23" name="Graphic 22" descr="User with solid fill">
            <a:extLst>
              <a:ext uri="{FF2B5EF4-FFF2-40B4-BE49-F238E27FC236}">
                <a16:creationId xmlns:a16="http://schemas.microsoft.com/office/drawing/2014/main" id="{377CB3CB-3767-102F-FD4F-FB726045E4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494" y="2008871"/>
            <a:ext cx="914400" cy="914400"/>
          </a:xfrm>
          <a:prstGeom prst="rect">
            <a:avLst/>
          </a:prstGeom>
        </p:spPr>
      </p:pic>
      <p:sp>
        <p:nvSpPr>
          <p:cNvPr id="24" name="Google Shape;415;p19">
            <a:extLst>
              <a:ext uri="{FF2B5EF4-FFF2-40B4-BE49-F238E27FC236}">
                <a16:creationId xmlns:a16="http://schemas.microsoft.com/office/drawing/2014/main" id="{9260F6B5-2C70-C8A8-3FF7-4E95DD3E93CB}"/>
              </a:ext>
            </a:extLst>
          </p:cNvPr>
          <p:cNvSpPr txBox="1"/>
          <p:nvPr/>
        </p:nvSpPr>
        <p:spPr>
          <a:xfrm>
            <a:off x="-9824887" y="336384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25" name="Google Shape;415;p19">
            <a:extLst>
              <a:ext uri="{FF2B5EF4-FFF2-40B4-BE49-F238E27FC236}">
                <a16:creationId xmlns:a16="http://schemas.microsoft.com/office/drawing/2014/main" id="{A8DA361D-F34D-1721-DDD6-2316A526E4E1}"/>
              </a:ext>
            </a:extLst>
          </p:cNvPr>
          <p:cNvSpPr txBox="1"/>
          <p:nvPr/>
        </p:nvSpPr>
        <p:spPr>
          <a:xfrm>
            <a:off x="-7272188" y="175605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26" name="Google Shape;415;p19">
            <a:extLst>
              <a:ext uri="{FF2B5EF4-FFF2-40B4-BE49-F238E27FC236}">
                <a16:creationId xmlns:a16="http://schemas.microsoft.com/office/drawing/2014/main" id="{69D7CAE0-4BF4-241C-BA5E-204AF1BBC4BB}"/>
              </a:ext>
            </a:extLst>
          </p:cNvPr>
          <p:cNvSpPr txBox="1"/>
          <p:nvPr/>
        </p:nvSpPr>
        <p:spPr>
          <a:xfrm>
            <a:off x="-4510037" y="341322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2;p19">
            <a:extLst>
              <a:ext uri="{FF2B5EF4-FFF2-40B4-BE49-F238E27FC236}">
                <a16:creationId xmlns:a16="http://schemas.microsoft.com/office/drawing/2014/main" id="{E403259B-1322-9A59-DF69-D68DA3222FE1}"/>
              </a:ext>
            </a:extLst>
          </p:cNvPr>
          <p:cNvSpPr txBox="1"/>
          <p:nvPr/>
        </p:nvSpPr>
        <p:spPr>
          <a:xfrm>
            <a:off x="4153800" y="2316600"/>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5A083"/>
                </a:solidFill>
                <a:latin typeface="Oswald"/>
                <a:ea typeface="Oswald"/>
                <a:cs typeface="Oswald"/>
                <a:sym typeface="Oswald"/>
              </a:rPr>
              <a:t>02</a:t>
            </a:r>
            <a:endParaRPr sz="4500" b="1">
              <a:solidFill>
                <a:srgbClr val="E5A083"/>
              </a:solidFill>
              <a:latin typeface="Oswald"/>
              <a:ea typeface="Oswald"/>
              <a:cs typeface="Oswald"/>
              <a:sym typeface="Oswald"/>
            </a:endParaRPr>
          </a:p>
        </p:txBody>
      </p:sp>
      <p:sp>
        <p:nvSpPr>
          <p:cNvPr id="4" name="Google Shape;417;p19">
            <a:extLst>
              <a:ext uri="{FF2B5EF4-FFF2-40B4-BE49-F238E27FC236}">
                <a16:creationId xmlns:a16="http://schemas.microsoft.com/office/drawing/2014/main" id="{8BBB68F5-4B2A-AFBB-A549-946C1966D3D7}"/>
              </a:ext>
            </a:extLst>
          </p:cNvPr>
          <p:cNvSpPr txBox="1"/>
          <p:nvPr/>
        </p:nvSpPr>
        <p:spPr>
          <a:xfrm>
            <a:off x="2297404" y="3129493"/>
            <a:ext cx="484253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Bối cảnh liên quan</a:t>
            </a:r>
            <a:endParaRPr sz="45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192625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57625"/>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Nhiều ứng dụng của MkSC đã được nghiên cứu. Ví dụ: trong Tối đa hóa ảnh hưởng với </a:t>
            </a:r>
            <a:r>
              <a:rPr lang="en-US" sz="2000" b="1">
                <a:solidFill>
                  <a:schemeClr val="lt1"/>
                </a:solidFill>
                <a:latin typeface="Oswald" panose="00000500000000000000" pitchFamily="2" charset="0"/>
              </a:rPr>
              <a:t>hàm k-Submodular </a:t>
            </a:r>
            <a:r>
              <a:rPr lang="vi-VN" sz="2000" b="1">
                <a:solidFill>
                  <a:schemeClr val="lt1"/>
                </a:solidFill>
                <a:latin typeface="Oswald" panose="00000500000000000000" pitchFamily="2" charset="0"/>
              </a:rPr>
              <a:t>(Ohsaka &amp; Yoshida, 2015; Zhou và cộng sự, 2019; Qian và cộng sự, 2017a), bài toán yêu cầu người dùng mạng xã hội B , mỗi người ban đầu áp dụng một chủ đề, giúp tối đa hóa số lượng dự kiến của người dùng, những người cuối cùng được kích hoạt bởi ít nhất một chủ đề.</a:t>
            </a:r>
            <a:endParaRPr sz="2000" b="1">
              <a:solidFill>
                <a:schemeClr val="lt1"/>
              </a:solidFill>
              <a:latin typeface="Oswald" panose="00000500000000000000" pitchFamily="2" charset="0"/>
            </a:endParaRP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8" name="Graphic 7" descr="Mathematics with solid fill">
            <a:extLst>
              <a:ext uri="{FF2B5EF4-FFF2-40B4-BE49-F238E27FC236}">
                <a16:creationId xmlns:a16="http://schemas.microsoft.com/office/drawing/2014/main" id="{3CE4092C-D5F2-42DE-6EA0-86C502137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3225"/>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76543"/>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Vị trí cảm biến với k loại biện pháp (Ohsaka &amp; Yoshida, 2015; Qian và cộng sự, 2017), yêu cầu B vị trí trong n vị trí nhất định và mỗi vị trí có loại cảm biến nào giúp tối đa hóa</a:t>
            </a:r>
            <a:r>
              <a:rPr lang="en-US" sz="2000" b="1">
                <a:solidFill>
                  <a:schemeClr val="lt1"/>
                </a:solidFill>
                <a:latin typeface="Oswald" panose="00000500000000000000" pitchFamily="2" charset="0"/>
              </a:rPr>
              <a:t> </a:t>
            </a:r>
            <a:r>
              <a:rPr lang="vi-VN" sz="2000" b="1">
                <a:solidFill>
                  <a:schemeClr val="lt1"/>
                </a:solidFill>
                <a:latin typeface="Oswald" panose="00000500000000000000" pitchFamily="2" charset="0"/>
              </a:rPr>
              <a:t>lợi ích của </a:t>
            </a:r>
            <a:r>
              <a:rPr lang="en-US" sz="2000" b="1">
                <a:solidFill>
                  <a:schemeClr val="lt1"/>
                </a:solidFill>
                <a:latin typeface="Oswald" panose="00000500000000000000" pitchFamily="2" charset="0"/>
              </a:rPr>
              <a:t>hệ thống</a:t>
            </a:r>
            <a:r>
              <a:rPr lang="vi-VN" sz="2000" b="1">
                <a:solidFill>
                  <a:schemeClr val="lt1"/>
                </a:solidFill>
                <a:latin typeface="Oswald" panose="00000500000000000000" pitchFamily="2" charset="0"/>
              </a:rPr>
              <a:t>. Một ứng dụng khác của MkSC cũng có thể được tìm thấy trong vấn đề bao phủ thông tin (Qian và cộng sự, 2017) và lựa chọn tính năng kết hợp (Singh và cộng sự, 2012).</a:t>
            </a: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4" name="Graphic 3" descr="Bar chart with solid fill">
            <a:extLst>
              <a:ext uri="{FF2B5EF4-FFF2-40B4-BE49-F238E27FC236}">
                <a16:creationId xmlns:a16="http://schemas.microsoft.com/office/drawing/2014/main" id="{F8FE1409-6A63-62B3-FA05-A667DC35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05421"/>
            <a:ext cx="914400" cy="914400"/>
          </a:xfrm>
          <a:prstGeom prst="rect">
            <a:avLst/>
          </a:prstGeom>
        </p:spPr>
      </p:pic>
    </p:spTree>
    <p:extLst>
      <p:ext uri="{BB962C8B-B14F-4D97-AF65-F5344CB8AC3E}">
        <p14:creationId xmlns:p14="http://schemas.microsoft.com/office/powerpoint/2010/main" val="173527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060595" y="348351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khái niệm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lần đầu tiên được giới thiệu bởi Singh et al. (2012) và được </a:t>
            </a:r>
            <a:r>
              <a:rPr lang="en-US" sz="2000" b="1">
                <a:solidFill>
                  <a:schemeClr val="dk2"/>
                </a:solidFill>
                <a:latin typeface="Oswald"/>
                <a:ea typeface="Oswald"/>
                <a:cs typeface="Oswald"/>
                <a:sym typeface="Oswald"/>
              </a:rPr>
              <a:t>nghiên cứu </a:t>
            </a:r>
            <a:r>
              <a:rPr lang="vi-VN" sz="2000" b="1">
                <a:solidFill>
                  <a:schemeClr val="dk2"/>
                </a:solidFill>
                <a:latin typeface="Oswald"/>
                <a:ea typeface="Oswald"/>
                <a:cs typeface="Oswald"/>
                <a:sym typeface="Oswald"/>
              </a:rPr>
              <a:t>thêm bởi Ward &amp; Zivny (2014; 2016); Iwata và cộng sự. (2016); Oshima (2017); Soma (2019). Tuy nhiên, các tác giả chỉ tập trung nghiên cứu cực đại hóa dưới môđun k không ràng buộc, một trường hợp đặc biệt của MkSC trong đó B = </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V</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91244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MkSC được Ohsaka &amp; Yoshida (2015) nghiên cứu lần đầu tiên, trong đó tác giả đã mở rộng khung tham lam của Ward &amp; Zivny (2014) để giải MkSC với hàm mục tiêu đơn điệu. Hai thuật toán do các tác giả đề xuất về cơ bản là biến thể của thuật toán tham lam cổ điển và cả hai đều có tỷ lệ hình ảnh xấp xỉ bằng 2. </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52202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98566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Tuy nhiên, </a:t>
            </a:r>
            <a:r>
              <a:rPr lang="en-US" sz="2000" b="1">
                <a:solidFill>
                  <a:schemeClr val="dk2"/>
                </a:solidFill>
                <a:latin typeface="Oswald"/>
                <a:ea typeface="Oswald"/>
                <a:cs typeface="Oswald"/>
                <a:sym typeface="Oswald"/>
              </a:rPr>
              <a:t>những bài toán đã được nghiên cứu</a:t>
            </a:r>
            <a:r>
              <a:rPr lang="vi-VN" sz="2000" b="1">
                <a:solidFill>
                  <a:schemeClr val="dk2"/>
                </a:solidFill>
                <a:latin typeface="Oswald"/>
                <a:ea typeface="Oswald"/>
                <a:cs typeface="Oswald"/>
                <a:sym typeface="Oswald"/>
              </a:rPr>
              <a:t> hiện có phần lớn đã bỏ qua thực tế là việc truy vấn f có thể tốn kém và chỉ có thể đạt được khi mắc một số lỗi. Ví dụ, trong bài toán Tối đa hóa Ảnh hưởng hoặc Bao phủ Thông tin, đòi hỏi số lượng tính toán ít nhất là theo cấp số mũ.</a:t>
            </a:r>
            <a:endParaRPr lang="en-US" sz="2000" b="1">
              <a:solidFill>
                <a:schemeClr val="dk2"/>
              </a:solidFill>
              <a:latin typeface="Oswald"/>
              <a:ea typeface="Oswald"/>
              <a:cs typeface="Oswald"/>
              <a:sym typeface="Oswald"/>
            </a:endParaRPr>
          </a:p>
        </p:txBody>
      </p:sp>
      <p:pic>
        <p:nvPicPr>
          <p:cNvPr id="7" name="Graphic 6" descr="Close with solid fill">
            <a:extLst>
              <a:ext uri="{FF2B5EF4-FFF2-40B4-BE49-F238E27FC236}">
                <a16:creationId xmlns:a16="http://schemas.microsoft.com/office/drawing/2014/main" id="{4CF8827F-A3BF-832F-0E86-3FA77EED88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8" y="1398949"/>
            <a:ext cx="914400" cy="914400"/>
          </a:xfrm>
          <a:prstGeom prst="rect">
            <a:avLst/>
          </a:prstGeom>
        </p:spPr>
      </p:pic>
    </p:spTree>
    <p:extLst>
      <p:ext uri="{BB962C8B-B14F-4D97-AF65-F5344CB8AC3E}">
        <p14:creationId xmlns:p14="http://schemas.microsoft.com/office/powerpoint/2010/main" val="38580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856354" y="2571750"/>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Định nghĩa</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226793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mc:Choice xmlns:a14="http://schemas.microsoft.com/office/drawing/2010/main"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tập hữu hạn V, (k + 1) V = {(X1, X2, …, Xk) | Xi ⊆ V với ∀i ∈ [k], Xi ∩ Xj = ∅ ∀i ≠j} là một họ của k các tập con rời rạc của V. Để đơn giản, chúng ta gọi một bộ gồm k tập con rời rạc là tập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một tập k X = {X1, X2, …, Xk}, X có thể được viết dưới dạng ánh xạ mà x(e) = i với e ∈ Xi, x(e) = 0 nếu e ∉ Ui ∈ [k]. Ngoài ra, đặt supp(x) = Ui ∈ [k]. </a:t>
                </a:r>
                <a:r>
                  <a:rPr lang="en-US" sz="1500" b="1">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ý hiệu </a:t>
                </a:r>
                <a:r>
                  <a:rPr lang="en-US" sz="1500" b="1">
                    <a:solidFill>
                      <a:schemeClr val="dk2"/>
                    </a:solidFill>
                    <a:latin typeface="Oswald"/>
                    <a:ea typeface="Oswald"/>
                    <a:cs typeface="Oswald"/>
                    <a:sym typeface="Oswald"/>
                  </a:rPr>
                  <a:t>là </a:t>
                </a:r>
                <a:r>
                  <a:rPr lang="vi-VN" sz="1500" b="1">
                    <a:solidFill>
                      <a:schemeClr val="dk2"/>
                    </a:solidFill>
                    <a:latin typeface="Oswald"/>
                    <a:ea typeface="Oswald"/>
                    <a:cs typeface="Oswald"/>
                    <a:sym typeface="Oswald"/>
                  </a:rPr>
                  <a:t>|x| = |supp(x)|.</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k-submodular  với mọi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và y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a:t>
                </a: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f(x) + f(y)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y)</a:t>
                </a:r>
                <a:endParaRPr lang="en-US" sz="1500" b="1">
                  <a:solidFill>
                    <a:schemeClr val="dk2"/>
                  </a:solidFill>
                  <a:latin typeface="Oswald"/>
                  <a:ea typeface="Oswald"/>
                  <a:cs typeface="Oswald"/>
                  <a:sym typeface="Oswald"/>
                </a:endParaRP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T</a:t>
                </a:r>
                <a:r>
                  <a:rPr lang="vi-VN" sz="1500" b="1">
                    <a:solidFill>
                      <a:schemeClr val="dk2"/>
                    </a:solidFill>
                    <a:latin typeface="Oswald"/>
                    <a:ea typeface="Oswald"/>
                    <a:cs typeface="Oswald"/>
                    <a:sym typeface="Oswald"/>
                  </a:rPr>
                  <a:t>rong đó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vi-VN" sz="1500" b="1">
                    <a:solidFill>
                      <a:schemeClr val="dk2"/>
                    </a:solidFill>
                    <a:latin typeface="Oswald"/>
                    <a:ea typeface="Oswald"/>
                    <a:cs typeface="Oswald"/>
                    <a:sym typeface="Oswald"/>
                  </a:rPr>
                  <a:t> y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en-US" sz="1800">
                    <a:effectLst/>
                    <a:latin typeface="Cambria Math" panose="02040503050406030204" pitchFamily="18" charset="0"/>
                    <a:ea typeface="Calibri" panose="020F0502020204030204" pitchFamily="34" charset="0"/>
                    <a:cs typeface="Cambria Math" panose="02040503050406030204" pitchFamily="18" charset="0"/>
                  </a:rPr>
                  <a:t> </a:t>
                </a:r>
                <a:r>
                  <a:rPr lang="vi-VN" sz="1500" b="1">
                    <a:solidFill>
                      <a:schemeClr val="dk2"/>
                    </a:solidFill>
                    <a:latin typeface="Oswald"/>
                    <a:ea typeface="Oswald"/>
                    <a:cs typeface="Oswald"/>
                    <a:sym typeface="Oswald"/>
                  </a:rPr>
                  <a:t>y = (Z</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Z</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trong đó Z</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(U</a:t>
                </a:r>
                <a:r>
                  <a:rPr lang="vi-VN" sz="1500" b="1" baseline="-25000">
                    <a:solidFill>
                      <a:schemeClr val="dk2"/>
                    </a:solidFill>
                    <a:latin typeface="Oswald"/>
                    <a:ea typeface="Oswald"/>
                    <a:cs typeface="Oswald"/>
                    <a:sym typeface="Oswald"/>
                  </a:rPr>
                  <a:t>j≠i </a:t>
                </a:r>
                <a:r>
                  <a:rPr lang="vi-VN" sz="1500" b="1">
                    <a:solidFill>
                      <a:schemeClr val="dk2"/>
                    </a:solidFill>
                    <a:latin typeface="Oswald"/>
                    <a:ea typeface="Oswald"/>
                    <a:cs typeface="Oswald"/>
                    <a:sym typeface="Oswald"/>
                  </a:rPr>
                  <a:t>X</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a:t>
                </a:r>
              </a:p>
            </p:txBody>
          </p:sp>
        </mc:Choice>
        <mc:Fallback>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7692" r="-330" b="-301538"/>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32845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mc:Choice xmlns:a14="http://schemas.microsoft.com/office/drawing/2010/main"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hàm đơn điệu với mọi x ∈ (k + l) v, e ∉ supp(x) và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∆e, i f(x)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 {e}, X</a:t>
                </a:r>
                <a:r>
                  <a:rPr lang="vi-VN" sz="1500" b="1" baseline="-25000">
                    <a:solidFill>
                      <a:schemeClr val="dk2"/>
                    </a:solidFill>
                    <a:latin typeface="Oswald"/>
                    <a:ea typeface="Oswald"/>
                    <a:cs typeface="Oswald"/>
                    <a:sym typeface="Oswald"/>
                  </a:rPr>
                  <a:t>i+1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được chuẩn hóa với f({∅,∅, ... ∅})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Với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 mà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{e} và X</a:t>
                </a:r>
                <a:r>
                  <a:rPr lang="vi-VN" sz="1500" b="1" baseline="-25000">
                    <a:solidFill>
                      <a:schemeClr val="dk2"/>
                    </a:solidFill>
                    <a:latin typeface="Oswald"/>
                    <a:ea typeface="Oswald"/>
                    <a:cs typeface="Oswald"/>
                    <a:sym typeface="Oswald"/>
                  </a:rPr>
                  <a:t>j </a:t>
                </a:r>
                <a:r>
                  <a:rPr lang="vi-VN" sz="1500" b="1">
                    <a:solidFill>
                      <a:schemeClr val="dk2"/>
                    </a:solidFill>
                    <a:latin typeface="Oswald"/>
                    <a:ea typeface="Oswald"/>
                    <a:cs typeface="Oswald"/>
                    <a:sym typeface="Oswald"/>
                  </a:rPr>
                  <a:t>= ∅ ∀</a:t>
                </a: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i ≠j, ký hiệu x là (e, i). Do đó, 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e ∉ supp(x), việc thêm e vào Xi có thể được biểu diễn bằng x</a:t>
                </a:r>
                <a:r>
                  <a:rPr lang="en-US" sz="1500" b="1">
                    <a:solidFill>
                      <a:schemeClr val="dk2"/>
                    </a:solidFill>
                    <a:latin typeface="Oswald"/>
                    <a:ea typeface="Oswald"/>
                    <a:cs typeface="Oswald"/>
                    <a:sym typeface="Oswald"/>
                  </a:rPr>
                  <a:t> </a:t>
                </a:r>
                <a14:m>
                  <m:oMath xmlns:m="http://schemas.openxmlformats.org/officeDocument/2006/math">
                    <m:r>
                      <a:rPr lang="en-US"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(e, i).</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y =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ký hiệu x ⊆ y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với mọi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a:t>
                </a:r>
                <a:r>
                  <a:rPr lang="vi-VN" sz="1500" b="1" baseline="30000">
                    <a:solidFill>
                      <a:schemeClr val="dk2"/>
                    </a:solidFill>
                    <a:latin typeface="Oswald"/>
                    <a:ea typeface="Oswald"/>
                    <a:cs typeface="Oswald"/>
                    <a:sym typeface="Oswald"/>
                  </a:rPr>
                  <a:t>v</a:t>
                </a:r>
                <a:r>
                  <a:rPr lang="vi-VN" sz="1500" b="1">
                    <a:solidFill>
                      <a:schemeClr val="dk2"/>
                    </a:solidFill>
                    <a:latin typeface="Oswald"/>
                    <a:ea typeface="Oswald"/>
                    <a:cs typeface="Oswald"/>
                    <a:sym typeface="Oswald"/>
                  </a:rPr>
                  <a:t> —&gt; Ước lượng điện tử Risan của f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 F (x) &lt;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với mọi x ∈ (k + l) </a:t>
                </a:r>
                <a:r>
                  <a:rPr lang="vi-VN" sz="1500" b="1" baseline="30000">
                    <a:solidFill>
                      <a:schemeClr val="dk2"/>
                    </a:solidFill>
                    <a:latin typeface="Oswald"/>
                    <a:ea typeface="Oswald"/>
                    <a:cs typeface="Oswald"/>
                    <a:sym typeface="Oswald"/>
                  </a:rPr>
                  <a:t>v</a:t>
                </a:r>
              </a:p>
            </p:txBody>
          </p:sp>
        </mc:Choice>
        <mc:Fallback>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3077" r="-330" b="-29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61730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3;p19">
            <a:extLst>
              <a:ext uri="{FF2B5EF4-FFF2-40B4-BE49-F238E27FC236}">
                <a16:creationId xmlns:a16="http://schemas.microsoft.com/office/drawing/2014/main" id="{424176A9-D02C-D6AE-FA36-9FAC5EAFA37F}"/>
              </a:ext>
            </a:extLst>
          </p:cNvPr>
          <p:cNvSpPr txBox="1"/>
          <p:nvPr/>
        </p:nvSpPr>
        <p:spPr>
          <a:xfrm>
            <a:off x="4153800" y="214615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07A88"/>
                </a:solidFill>
                <a:latin typeface="Oswald"/>
                <a:ea typeface="Oswald"/>
                <a:cs typeface="Oswald"/>
                <a:sym typeface="Oswald"/>
              </a:rPr>
              <a:t>03</a:t>
            </a:r>
            <a:endParaRPr sz="4500" b="1">
              <a:solidFill>
                <a:srgbClr val="E07A88"/>
              </a:solidFill>
              <a:latin typeface="Oswald"/>
              <a:ea typeface="Oswald"/>
              <a:cs typeface="Oswald"/>
              <a:sym typeface="Oswald"/>
            </a:endParaRPr>
          </a:p>
        </p:txBody>
      </p:sp>
      <p:sp>
        <p:nvSpPr>
          <p:cNvPr id="5" name="Google Shape;419;p19">
            <a:extLst>
              <a:ext uri="{FF2B5EF4-FFF2-40B4-BE49-F238E27FC236}">
                <a16:creationId xmlns:a16="http://schemas.microsoft.com/office/drawing/2014/main" id="{6A2B2E33-EC8B-A398-1B39-FC8CBDDCCA8E}"/>
              </a:ext>
            </a:extLst>
          </p:cNvPr>
          <p:cNvSpPr txBox="1"/>
          <p:nvPr/>
        </p:nvSpPr>
        <p:spPr>
          <a:xfrm>
            <a:off x="2028688" y="3029676"/>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Phân tích thuật toán</a:t>
            </a:r>
            <a:endParaRPr sz="4500" b="1">
              <a:solidFill>
                <a:schemeClr val="dk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83502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4" descr="User with solid fill">
            <a:extLst>
              <a:ext uri="{FF2B5EF4-FFF2-40B4-BE49-F238E27FC236}">
                <a16:creationId xmlns:a16="http://schemas.microsoft.com/office/drawing/2014/main" id="{8AE8E4E8-1013-2FC9-3C3C-F83CC7588E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100" y="1821180"/>
            <a:ext cx="914400" cy="914400"/>
          </a:xfrm>
          <a:prstGeom prst="rect">
            <a:avLst/>
          </a:prstGeom>
        </p:spPr>
      </p:pic>
      <p:pic>
        <p:nvPicPr>
          <p:cNvPr id="6" name="Graphic 5" descr="User with solid fill">
            <a:extLst>
              <a:ext uri="{FF2B5EF4-FFF2-40B4-BE49-F238E27FC236}">
                <a16:creationId xmlns:a16="http://schemas.microsoft.com/office/drawing/2014/main" id="{290A1EC9-7FD6-39D8-D552-D296D5547A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9" y="2114550"/>
            <a:ext cx="914400" cy="914400"/>
          </a:xfrm>
          <a:prstGeom prst="rect">
            <a:avLst/>
          </a:prstGeom>
        </p:spPr>
      </p:pic>
      <p:pic>
        <p:nvPicPr>
          <p:cNvPr id="7" name="Graphic 6" descr="User with solid fill">
            <a:extLst>
              <a:ext uri="{FF2B5EF4-FFF2-40B4-BE49-F238E27FC236}">
                <a16:creationId xmlns:a16="http://schemas.microsoft.com/office/drawing/2014/main" id="{9EDB0DB6-6E28-1E46-6044-FB8E6CE45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6950" y="1771650"/>
            <a:ext cx="914400" cy="914400"/>
          </a:xfrm>
          <a:prstGeom prst="rect">
            <a:avLst/>
          </a:prstGeom>
        </p:spPr>
      </p:pic>
      <p:sp>
        <p:nvSpPr>
          <p:cNvPr id="8" name="Google Shape;415;p19">
            <a:extLst>
              <a:ext uri="{FF2B5EF4-FFF2-40B4-BE49-F238E27FC236}">
                <a16:creationId xmlns:a16="http://schemas.microsoft.com/office/drawing/2014/main" id="{BA4E9C50-A709-ADB2-AE6B-7E28B07C9CC7}"/>
              </a:ext>
            </a:extLst>
          </p:cNvPr>
          <p:cNvSpPr txBox="1"/>
          <p:nvPr/>
        </p:nvSpPr>
        <p:spPr>
          <a:xfrm>
            <a:off x="705557" y="312662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9" name="Google Shape;415;p19">
            <a:extLst>
              <a:ext uri="{FF2B5EF4-FFF2-40B4-BE49-F238E27FC236}">
                <a16:creationId xmlns:a16="http://schemas.microsoft.com/office/drawing/2014/main" id="{36E6B497-E989-EB74-599D-834EB9B607A8}"/>
              </a:ext>
            </a:extLst>
          </p:cNvPr>
          <p:cNvSpPr txBox="1"/>
          <p:nvPr/>
        </p:nvSpPr>
        <p:spPr>
          <a:xfrm>
            <a:off x="3258256" y="151883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10" name="Google Shape;415;p19">
            <a:extLst>
              <a:ext uri="{FF2B5EF4-FFF2-40B4-BE49-F238E27FC236}">
                <a16:creationId xmlns:a16="http://schemas.microsoft.com/office/drawing/2014/main" id="{A20D070C-8F4D-9528-1029-002CBCA3235D}"/>
              </a:ext>
            </a:extLst>
          </p:cNvPr>
          <p:cNvSpPr txBox="1"/>
          <p:nvPr/>
        </p:nvSpPr>
        <p:spPr>
          <a:xfrm>
            <a:off x="6020407" y="317600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extLst>
      <p:ext uri="{BB962C8B-B14F-4D97-AF65-F5344CB8AC3E}">
        <p14:creationId xmlns:p14="http://schemas.microsoft.com/office/powerpoint/2010/main" val="421039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91100" y="1819817"/>
            <a:ext cx="5761799" cy="2246769"/>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 STREAM</a:t>
            </a:r>
            <a:r>
              <a:rPr lang="en-US" sz="2000" b="1">
                <a:solidFill>
                  <a:schemeClr val="dk2"/>
                </a:solidFill>
                <a:latin typeface="Oswald"/>
                <a:ea typeface="Oswald"/>
                <a:cs typeface="Oswald"/>
                <a:sym typeface="Oswald"/>
              </a:rPr>
              <a:t> là</a:t>
            </a:r>
            <a:r>
              <a:rPr lang="vi-VN" sz="2000" b="1">
                <a:solidFill>
                  <a:schemeClr val="dk2"/>
                </a:solidFill>
                <a:latin typeface="Oswald"/>
                <a:ea typeface="Oswald"/>
                <a:cs typeface="Oswald"/>
                <a:sym typeface="Oswald"/>
              </a:rPr>
              <a:t> một phương pháp truyền dữ liệu, khai thác khái niệm Tham lam để hoạt động trong kịch bản phát trực tuyến. Nói chung, với mỗi </a:t>
            </a:r>
            <a:r>
              <a:rPr lang="el-GR" sz="2000" b="1">
                <a:solidFill>
                  <a:schemeClr val="dk2"/>
                </a:solidFill>
                <a:latin typeface="Oswald"/>
                <a:ea typeface="Oswald"/>
                <a:cs typeface="Oswald"/>
                <a:sym typeface="Oswald"/>
              </a:rPr>
              <a:t>ε ∈ </a:t>
            </a:r>
            <a:r>
              <a:rPr lang="vi-VN" sz="2000" b="1">
                <a:solidFill>
                  <a:schemeClr val="dk2"/>
                </a:solidFill>
                <a:latin typeface="Oswald"/>
                <a:ea typeface="Oswald"/>
                <a:cs typeface="Oswald"/>
                <a:sym typeface="Oswald"/>
              </a:rPr>
              <a:t>V khi quan sát, D STREAM sẽ </a:t>
            </a:r>
            <a:r>
              <a:rPr lang="en-US" sz="2000" b="1">
                <a:solidFill>
                  <a:schemeClr val="dk2"/>
                </a:solidFill>
                <a:latin typeface="Oswald"/>
                <a:ea typeface="Oswald"/>
                <a:cs typeface="Oswald"/>
                <a:sym typeface="Oswald"/>
              </a:rPr>
              <a:t>sử dụng thuật toán </a:t>
            </a:r>
            <a:r>
              <a:rPr lang="vi-VN" sz="2000" b="1">
                <a:solidFill>
                  <a:schemeClr val="dk2"/>
                </a:solidFill>
                <a:latin typeface="Oswald"/>
                <a:ea typeface="Oswald"/>
                <a:cs typeface="Oswald"/>
                <a:sym typeface="Oswald"/>
              </a:rPr>
              <a:t>tham lam đưa </a:t>
            </a:r>
            <a:r>
              <a:rPr lang="el-GR" sz="2000" b="1">
                <a:solidFill>
                  <a:schemeClr val="dk2"/>
                </a:solidFill>
                <a:latin typeface="Oswald"/>
                <a:ea typeface="Oswald"/>
                <a:cs typeface="Oswald"/>
                <a:sym typeface="Oswald"/>
              </a:rPr>
              <a:t>ε </a:t>
            </a:r>
            <a:r>
              <a:rPr lang="vi-VN" sz="2000" b="1">
                <a:solidFill>
                  <a:schemeClr val="dk2"/>
                </a:solidFill>
                <a:latin typeface="Oswald"/>
                <a:ea typeface="Oswald"/>
                <a:cs typeface="Oswald"/>
                <a:sym typeface="Oswald"/>
              </a:rPr>
              <a:t>vào tập i sao cho ước lượng </a:t>
            </a:r>
            <a:r>
              <a:rPr lang="el-GR" sz="2000" b="1">
                <a:solidFill>
                  <a:schemeClr val="dk2"/>
                </a:solidFill>
                <a:latin typeface="Oswald"/>
                <a:ea typeface="Oswald"/>
                <a:cs typeface="Oswald"/>
                <a:sym typeface="Oswald"/>
              </a:rPr>
              <a:t>ε </a:t>
            </a:r>
            <a:r>
              <a:rPr lang="vi-VN" sz="2000" b="1">
                <a:solidFill>
                  <a:schemeClr val="dk2"/>
                </a:solidFill>
                <a:latin typeface="Oswald"/>
                <a:ea typeface="Oswald"/>
                <a:cs typeface="Oswald"/>
                <a:sym typeface="Oswald"/>
              </a:rPr>
              <a:t>của f là lớn nhất với điều kiện giá trị ước lượng đủ lớn so với ước lượng của lời giải tối ưu.</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8642471" y="1261447"/>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571189D7-98DA-68DB-4BB1-D484A5082ACB}"/>
              </a:ext>
            </a:extLst>
          </p:cNvPr>
          <p:cNvGrpSpPr/>
          <p:nvPr/>
        </p:nvGrpSpPr>
        <p:grpSpPr>
          <a:xfrm>
            <a:off x="-6239115" y="-325250"/>
            <a:ext cx="3753212" cy="3173391"/>
            <a:chOff x="5717492" y="1970109"/>
            <a:chExt cx="733200" cy="677630"/>
          </a:xfrm>
        </p:grpSpPr>
        <p:sp>
          <p:nvSpPr>
            <p:cNvPr id="10" name="Google Shape;581;p22">
              <a:extLst>
                <a:ext uri="{FF2B5EF4-FFF2-40B4-BE49-F238E27FC236}">
                  <a16:creationId xmlns:a16="http://schemas.microsoft.com/office/drawing/2014/main" id="{B682E2D6-7DAD-4755-7137-E69B8660C156}"/>
                </a:ext>
              </a:extLst>
            </p:cNvPr>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89;p22">
              <a:extLst>
                <a:ext uri="{FF2B5EF4-FFF2-40B4-BE49-F238E27FC236}">
                  <a16:creationId xmlns:a16="http://schemas.microsoft.com/office/drawing/2014/main" id="{10E1047E-D56A-28E7-D2DC-146773ACB35D}"/>
                </a:ext>
              </a:extLst>
            </p:cNvPr>
            <p:cNvGrpSpPr/>
            <p:nvPr/>
          </p:nvGrpSpPr>
          <p:grpSpPr>
            <a:xfrm>
              <a:off x="5904571" y="2146296"/>
              <a:ext cx="355127" cy="326078"/>
              <a:chOff x="4798486" y="1937970"/>
              <a:chExt cx="409038" cy="406379"/>
            </a:xfrm>
          </p:grpSpPr>
          <p:sp>
            <p:nvSpPr>
              <p:cNvPr id="19" name="Google Shape;590;p22">
                <a:extLst>
                  <a:ext uri="{FF2B5EF4-FFF2-40B4-BE49-F238E27FC236}">
                    <a16:creationId xmlns:a16="http://schemas.microsoft.com/office/drawing/2014/main" id="{1736DF45-2F3E-E2FA-CD27-B6AC3D74C28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1;p22">
                <a:extLst>
                  <a:ext uri="{FF2B5EF4-FFF2-40B4-BE49-F238E27FC236}">
                    <a16:creationId xmlns:a16="http://schemas.microsoft.com/office/drawing/2014/main" id="{702A04A9-EE20-242D-69FF-29EFC9F6087A}"/>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2;p22">
                <a:extLst>
                  <a:ext uri="{FF2B5EF4-FFF2-40B4-BE49-F238E27FC236}">
                    <a16:creationId xmlns:a16="http://schemas.microsoft.com/office/drawing/2014/main" id="{F11176FD-6238-8F61-E77F-62ECB78EB63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3;p22">
                <a:extLst>
                  <a:ext uri="{FF2B5EF4-FFF2-40B4-BE49-F238E27FC236}">
                    <a16:creationId xmlns:a16="http://schemas.microsoft.com/office/drawing/2014/main" id="{02E9EDBF-A1E1-6435-97DA-D207E3FD506E}"/>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160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32032" y="2128472"/>
            <a:ext cx="5761799" cy="1631216"/>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DStream hoạt động bằng cách lặp qua mỗi phần tử trong tập dữ liệu và cập nhật một tập hợp các tập con thỏa mãn ràng buộc kích thước và ràng buộc nhiễu. Tập hợp này được gọi là tập hợp các tập con tiềm năng.</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2817263" y="759620"/>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81;p22">
            <a:extLst>
              <a:ext uri="{FF2B5EF4-FFF2-40B4-BE49-F238E27FC236}">
                <a16:creationId xmlns:a16="http://schemas.microsoft.com/office/drawing/2014/main" id="{B682E2D6-7DAD-4755-7137-E69B8660C156}"/>
              </a:ext>
            </a:extLst>
          </p:cNvPr>
          <p:cNvSpPr/>
          <p:nvPr/>
        </p:nvSpPr>
        <p:spPr>
          <a:xfrm>
            <a:off x="8512909" y="1226534"/>
            <a:ext cx="3753212" cy="31733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3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25"/>
          <p:cNvSpPr txBox="1"/>
          <p:nvPr/>
        </p:nvSpPr>
        <p:spPr>
          <a:xfrm>
            <a:off x="666899" y="2668145"/>
            <a:ext cx="207510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đã biết</a:t>
            </a:r>
            <a:endParaRPr sz="2000" b="1">
              <a:solidFill>
                <a:schemeClr val="dk2"/>
              </a:solidFill>
              <a:latin typeface="Oswald"/>
              <a:ea typeface="Oswald"/>
              <a:cs typeface="Oswald"/>
              <a:sym typeface="Oswald"/>
            </a:endParaRPr>
          </a:p>
        </p:txBody>
      </p:sp>
      <p:sp>
        <p:nvSpPr>
          <p:cNvPr id="739" name="Google Shape;739;p25"/>
          <p:cNvSpPr txBox="1"/>
          <p:nvPr/>
        </p:nvSpPr>
        <p:spPr>
          <a:xfrm>
            <a:off x="3657000" y="2175225"/>
            <a:ext cx="18300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 Stream</a:t>
            </a:r>
            <a:endParaRPr sz="2000" b="1">
              <a:solidFill>
                <a:schemeClr val="dk2"/>
              </a:solidFill>
              <a:latin typeface="Oswald"/>
              <a:ea typeface="Oswald"/>
              <a:cs typeface="Oswald"/>
              <a:sym typeface="Oswald"/>
            </a:endParaRPr>
          </a:p>
        </p:txBody>
      </p:sp>
      <p:sp>
        <p:nvSpPr>
          <p:cNvPr id="740" name="Google Shape;740;p25"/>
          <p:cNvSpPr txBox="1"/>
          <p:nvPr/>
        </p:nvSpPr>
        <p:spPr>
          <a:xfrm>
            <a:off x="6328552" y="2667088"/>
            <a:ext cx="201437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a:t>
            </a:r>
            <a:r>
              <a:rPr lang="en-US" sz="2000" b="1">
                <a:solidFill>
                  <a:schemeClr val="dk2"/>
                </a:solidFill>
                <a:latin typeface="Oswald"/>
                <a:ea typeface="Oswald"/>
                <a:cs typeface="Oswald"/>
                <a:sym typeface="Oswald"/>
              </a:rPr>
              <a:t>chưa</a:t>
            </a:r>
            <a:r>
              <a:rPr lang="vi-VN" sz="2000" b="1">
                <a:solidFill>
                  <a:schemeClr val="dk2"/>
                </a:solidFill>
                <a:latin typeface="Oswald"/>
                <a:ea typeface="Oswald"/>
                <a:cs typeface="Oswald"/>
                <a:sym typeface="Oswald"/>
              </a:rPr>
              <a:t> biết</a:t>
            </a:r>
          </a:p>
        </p:txBody>
      </p:sp>
      <p:sp>
        <p:nvSpPr>
          <p:cNvPr id="746" name="Google Shape;746;p25"/>
          <p:cNvSpPr txBox="1"/>
          <p:nvPr/>
        </p:nvSpPr>
        <p:spPr>
          <a:xfrm>
            <a:off x="1268625"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swald"/>
                <a:ea typeface="Oswald"/>
                <a:cs typeface="Oswald"/>
                <a:sym typeface="Oswald"/>
              </a:rPr>
              <a:t>01</a:t>
            </a:r>
            <a:endParaRPr sz="3000" b="1">
              <a:solidFill>
                <a:schemeClr val="lt2"/>
              </a:solidFill>
              <a:latin typeface="Oswald"/>
              <a:ea typeface="Oswald"/>
              <a:cs typeface="Oswald"/>
              <a:sym typeface="Oswald"/>
            </a:endParaRPr>
          </a:p>
        </p:txBody>
      </p:sp>
      <p:sp>
        <p:nvSpPr>
          <p:cNvPr id="747" name="Google Shape;747;p25"/>
          <p:cNvSpPr txBox="1"/>
          <p:nvPr/>
        </p:nvSpPr>
        <p:spPr>
          <a:xfrm>
            <a:off x="7038900"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02</a:t>
            </a:r>
            <a:endParaRPr sz="3000" b="1">
              <a:solidFill>
                <a:schemeClr val="accent2"/>
              </a:solidFill>
              <a:latin typeface="Oswald"/>
              <a:ea typeface="Oswald"/>
              <a:cs typeface="Oswald"/>
              <a:sym typeface="Oswald"/>
            </a:endParaRPr>
          </a:p>
        </p:txBody>
      </p:sp>
      <p:grpSp>
        <p:nvGrpSpPr>
          <p:cNvPr id="748" name="Google Shape;748;p25"/>
          <p:cNvGrpSpPr/>
          <p:nvPr/>
        </p:nvGrpSpPr>
        <p:grpSpPr>
          <a:xfrm>
            <a:off x="4446238" y="3828502"/>
            <a:ext cx="251501" cy="352224"/>
            <a:chOff x="3936811" y="1333475"/>
            <a:chExt cx="289681" cy="405694"/>
          </a:xfrm>
        </p:grpSpPr>
        <p:sp>
          <p:nvSpPr>
            <p:cNvPr id="749" name="Google Shape;749;p25"/>
            <p:cNvSpPr/>
            <p:nvPr/>
          </p:nvSpPr>
          <p:spPr>
            <a:xfrm>
              <a:off x="4074670" y="1333475"/>
              <a:ext cx="105429" cy="193582"/>
            </a:xfrm>
            <a:custGeom>
              <a:avLst/>
              <a:gdLst/>
              <a:ahLst/>
              <a:cxnLst/>
              <a:rect l="l" t="t" r="r" b="b"/>
              <a:pathLst>
                <a:path w="3686" h="6768" extrusionOk="0">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3986520" y="1333475"/>
              <a:ext cx="96791" cy="193582"/>
            </a:xfrm>
            <a:custGeom>
              <a:avLst/>
              <a:gdLst/>
              <a:ahLst/>
              <a:cxnLst/>
              <a:rect l="l" t="t" r="r" b="b"/>
              <a:pathLst>
                <a:path w="3384" h="6768" extrusionOk="0">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066719" y="1449455"/>
              <a:ext cx="159774" cy="289715"/>
            </a:xfrm>
            <a:custGeom>
              <a:avLst/>
              <a:gdLst/>
              <a:ahLst/>
              <a:cxnLst/>
              <a:rect l="l" t="t" r="r" b="b"/>
              <a:pathLst>
                <a:path w="5586" h="10129" extrusionOk="0">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3936811" y="1449455"/>
              <a:ext cx="146502" cy="289715"/>
            </a:xfrm>
            <a:custGeom>
              <a:avLst/>
              <a:gdLst/>
              <a:ahLst/>
              <a:cxnLst/>
              <a:rect l="l" t="t" r="r" b="b"/>
              <a:pathLst>
                <a:path w="5122" h="10129" extrusionOk="0">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4066719" y="1487924"/>
              <a:ext cx="121332" cy="212803"/>
            </a:xfrm>
            <a:custGeom>
              <a:avLst/>
              <a:gdLst/>
              <a:ahLst/>
              <a:cxnLst/>
              <a:rect l="l" t="t" r="r" b="b"/>
              <a:pathLst>
                <a:path w="4242" h="7440" extrusionOk="0">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3977911" y="1487924"/>
              <a:ext cx="105400" cy="212803"/>
            </a:xfrm>
            <a:custGeom>
              <a:avLst/>
              <a:gdLst/>
              <a:ahLst/>
              <a:cxnLst/>
              <a:rect l="l" t="t" r="r" b="b"/>
              <a:pathLst>
                <a:path w="3685" h="7440" extrusionOk="0">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a:off x="4069378" y="1598612"/>
              <a:ext cx="24541" cy="44448"/>
            </a:xfrm>
            <a:custGeom>
              <a:avLst/>
              <a:gdLst/>
              <a:ahLst/>
              <a:cxnLst/>
              <a:rect l="l" t="t" r="r" b="b"/>
              <a:pathLst>
                <a:path w="858" h="1554" extrusionOk="0">
                  <a:moveTo>
                    <a:pt x="0" y="0"/>
                  </a:moveTo>
                  <a:lnTo>
                    <a:pt x="0" y="1553"/>
                  </a:lnTo>
                  <a:lnTo>
                    <a:pt x="858" y="1553"/>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a:off x="4066719" y="1546242"/>
              <a:ext cx="49740" cy="66301"/>
            </a:xfrm>
            <a:custGeom>
              <a:avLst/>
              <a:gdLst/>
              <a:ahLst/>
              <a:cxnLst/>
              <a:rect l="l" t="t" r="r" b="b"/>
              <a:pathLst>
                <a:path w="1739" h="2318" extrusionOk="0">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a:off x="4050158" y="1546242"/>
              <a:ext cx="33150" cy="66301"/>
            </a:xfrm>
            <a:custGeom>
              <a:avLst/>
              <a:gdLst/>
              <a:ahLst/>
              <a:cxnLst/>
              <a:rect l="l" t="t" r="r" b="b"/>
              <a:pathLst>
                <a:path w="1159"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1527401" y="1591124"/>
            <a:ext cx="318842" cy="352821"/>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5"/>
          <p:cNvGrpSpPr/>
          <p:nvPr/>
        </p:nvGrpSpPr>
        <p:grpSpPr>
          <a:xfrm>
            <a:off x="7180078" y="1636867"/>
            <a:ext cx="355099" cy="355100"/>
            <a:chOff x="7383596" y="2545811"/>
            <a:chExt cx="409006" cy="409007"/>
          </a:xfrm>
        </p:grpSpPr>
        <p:sp>
          <p:nvSpPr>
            <p:cNvPr id="775" name="Google Shape;775;p25"/>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3" name="Google Shape;793;p25"/>
          <p:cNvCxnSpPr>
            <a:stCxn id="739" idx="2"/>
          </p:cNvCxnSpPr>
          <p:nvPr/>
        </p:nvCxnSpPr>
        <p:spPr>
          <a:xfrm>
            <a:off x="4572000" y="2642925"/>
            <a:ext cx="0" cy="1010100"/>
          </a:xfrm>
          <a:prstGeom prst="straightConnector1">
            <a:avLst/>
          </a:prstGeom>
          <a:noFill/>
          <a:ln w="9525" cap="flat" cmpd="sng">
            <a:solidFill>
              <a:schemeClr val="dk2"/>
            </a:solidFill>
            <a:prstDash val="solid"/>
            <a:round/>
            <a:headEnd type="none" w="med" len="med"/>
            <a:tailEnd type="stealth" w="med" len="med"/>
          </a:ln>
        </p:spPr>
      </p:cxnSp>
      <p:cxnSp>
        <p:nvCxnSpPr>
          <p:cNvPr id="794" name="Google Shape;794;p25"/>
          <p:cNvCxnSpPr>
            <a:cxnSpLocks/>
            <a:stCxn id="738" idx="0"/>
          </p:cNvCxnSpPr>
          <p:nvPr/>
        </p:nvCxnSpPr>
        <p:spPr>
          <a:xfrm flipV="1">
            <a:off x="1704450" y="2129175"/>
            <a:ext cx="0" cy="538970"/>
          </a:xfrm>
          <a:prstGeom prst="straightConnector1">
            <a:avLst/>
          </a:prstGeom>
          <a:noFill/>
          <a:ln w="9525" cap="flat" cmpd="sng">
            <a:solidFill>
              <a:schemeClr val="dk2"/>
            </a:solidFill>
            <a:prstDash val="solid"/>
            <a:round/>
            <a:headEnd type="none" w="med" len="med"/>
            <a:tailEnd type="stealth" w="med" len="med"/>
          </a:ln>
        </p:spPr>
      </p:cxnSp>
      <p:cxnSp>
        <p:nvCxnSpPr>
          <p:cNvPr id="795" name="Google Shape;795;p25"/>
          <p:cNvCxnSpPr>
            <a:cxnSpLocks/>
            <a:stCxn id="740" idx="0"/>
          </p:cNvCxnSpPr>
          <p:nvPr/>
        </p:nvCxnSpPr>
        <p:spPr>
          <a:xfrm flipV="1">
            <a:off x="7335738" y="2129175"/>
            <a:ext cx="0" cy="537913"/>
          </a:xfrm>
          <a:prstGeom prst="straightConnector1">
            <a:avLst/>
          </a:prstGeom>
          <a:noFill/>
          <a:ln w="9525" cap="flat" cmpd="sng">
            <a:solidFill>
              <a:schemeClr val="dk2"/>
            </a:solidFill>
            <a:prstDash val="solid"/>
            <a:round/>
            <a:headEnd type="none" w="med" len="med"/>
            <a:tailEnd type="stealth" w="med" len="med"/>
          </a:ln>
        </p:spPr>
      </p:cxnSp>
      <p:cxnSp>
        <p:nvCxnSpPr>
          <p:cNvPr id="797" name="Google Shape;797;p25"/>
          <p:cNvCxnSpPr>
            <a:cxnSpLocks/>
            <a:endCxn id="738" idx="3"/>
          </p:cNvCxnSpPr>
          <p:nvPr/>
        </p:nvCxnSpPr>
        <p:spPr>
          <a:xfrm rot="10800000" flipV="1">
            <a:off x="2742001" y="2394987"/>
            <a:ext cx="1196509" cy="507007"/>
          </a:xfrm>
          <a:prstGeom prst="bentConnector3">
            <a:avLst>
              <a:gd name="adj1" fmla="val 50000"/>
            </a:avLst>
          </a:prstGeom>
          <a:noFill/>
          <a:ln w="9525" cap="flat" cmpd="sng">
            <a:solidFill>
              <a:srgbClr val="E2E2E2"/>
            </a:solidFill>
            <a:prstDash val="solid"/>
            <a:round/>
            <a:headEnd type="none" w="med" len="med"/>
            <a:tailEnd type="stealth" w="med" len="med"/>
          </a:ln>
        </p:spPr>
      </p:cxnSp>
      <p:cxnSp>
        <p:nvCxnSpPr>
          <p:cNvPr id="799" name="Google Shape;799;p25"/>
          <p:cNvCxnSpPr>
            <a:cxnSpLocks/>
            <a:endCxn id="740" idx="1"/>
          </p:cNvCxnSpPr>
          <p:nvPr/>
        </p:nvCxnSpPr>
        <p:spPr>
          <a:xfrm>
            <a:off x="5205492" y="2394987"/>
            <a:ext cx="1123060" cy="505951"/>
          </a:xfrm>
          <a:prstGeom prst="bentConnector3">
            <a:avLst>
              <a:gd name="adj1" fmla="val 50000"/>
            </a:avLst>
          </a:prstGeom>
          <a:noFill/>
          <a:ln w="9525" cap="flat" cmpd="sng">
            <a:solidFill>
              <a:srgbClr val="E2E2E2"/>
            </a:solidFill>
            <a:prstDash val="solid"/>
            <a:round/>
            <a:headEnd type="none" w="med" len="med"/>
            <a:tailEnd type="stealth" w="med" len="med"/>
          </a:ln>
        </p:spPr>
      </p:cxn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241FE40-148A-0E6D-BD20-7B2D4E1FBA1E}"/>
                  </a:ext>
                </a:extLst>
              </p:cNvPr>
              <p:cNvSpPr txBox="1"/>
              <p:nvPr/>
            </p:nvSpPr>
            <p:spPr>
              <a:xfrm>
                <a:off x="1723870" y="2364880"/>
                <a:ext cx="5761799" cy="1187697"/>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Thuật toán nhận được đầu vào o thoả mãn điều kiện:</a:t>
                </a:r>
              </a:p>
              <a:p>
                <a:pPr algn="ctr"/>
                <a:r>
                  <a:rPr lang="en-US" sz="2000" b="1" kern="100">
                    <a:solidFill>
                      <a:schemeClr val="bg1"/>
                    </a:solidFill>
                    <a:effectLst/>
                    <a:latin typeface="Oswald" panose="00000500000000000000" pitchFamily="2" charset="0"/>
                    <a:ea typeface="Times New Roman" panose="02020603050405020304" pitchFamily="18" charset="0"/>
                  </a:rPr>
                  <a:t>f (o)</a:t>
                </a:r>
                <a:r>
                  <a:rPr lang="vi-VN" sz="2000" b="1" kern="100">
                    <a:solidFill>
                      <a:schemeClr val="bg1"/>
                    </a:solidFill>
                    <a:effectLst/>
                    <a:latin typeface="Oswald" panose="00000500000000000000" pitchFamily="2" charset="0"/>
                    <a:ea typeface="Times New Roman" panose="02020603050405020304" pitchFamily="18" charset="0"/>
                  </a:rPr>
                  <a:t> ≤ </a:t>
                </a:r>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o </a:t>
                </a:r>
                <a14:m>
                  <m:oMath xmlns:m="http://schemas.openxmlformats.org/officeDocument/2006/math">
                    <m:r>
                      <a:rPr lang="en-US" sz="2000" b="1"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B </a:t>
                </a:r>
                <a14:m>
                  <m:oMath xmlns:m="http://schemas.openxmlformats.org/officeDocument/2006/math">
                    <m:f>
                      <m:fPr>
                        <m:ctrlPr>
                          <a:rPr lang="en-US" sz="2000" b="1" i="1" kern="100" smtClean="0">
                            <a:solidFill>
                              <a:schemeClr val="bg1"/>
                            </a:solidFill>
                            <a:effectLst/>
                            <a:latin typeface="Cambria Math" panose="02040503050406030204" pitchFamily="18" charset="0"/>
                            <a:cs typeface="Times New Roman" panose="02020603050405020304" pitchFamily="18" charset="0"/>
                          </a:rPr>
                        </m:ctrlPr>
                      </m:fPr>
                      <m:num>
                        <m:r>
                          <a:rPr lang="en-US" sz="2000" b="1" i="1" kern="100" smtClean="0">
                            <a:solidFill>
                              <a:schemeClr val="bg1"/>
                            </a:solidFill>
                            <a:effectLst/>
                            <a:latin typeface="Cambria Math" panose="02040503050406030204" pitchFamily="18" charset="0"/>
                            <a:cs typeface="Times New Roman" panose="02020603050405020304" pitchFamily="18" charset="0"/>
                          </a:rPr>
                          <m:t>𝟏</m:t>
                        </m:r>
                      </m:num>
                      <m:den>
                        <m:r>
                          <a:rPr lang="en-US" sz="2000" b="1" i="1" kern="100" smtClean="0">
                            <a:solidFill>
                              <a:schemeClr val="bg1"/>
                            </a:solidFill>
                            <a:effectLst/>
                            <a:latin typeface="Cambria Math" panose="02040503050406030204" pitchFamily="18" charset="0"/>
                            <a:cs typeface="Times New Roman" panose="02020603050405020304" pitchFamily="18" charset="0"/>
                          </a:rPr>
                          <m:t>𝟏</m:t>
                        </m:r>
                        <m:r>
                          <a:rPr lang="en-US" sz="2000" b="1" i="1" kern="100" smtClean="0">
                            <a:solidFill>
                              <a:schemeClr val="bg1"/>
                            </a:solidFill>
                            <a:effectLst/>
                            <a:latin typeface="Cambria Math" panose="02040503050406030204" pitchFamily="18" charset="0"/>
                            <a:cs typeface="Times New Roman" panose="02020603050405020304" pitchFamily="18" charset="0"/>
                          </a:rPr>
                          <m:t>+</m:t>
                        </m:r>
                        <m:r>
                          <a:rPr lang="en-US" sz="20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𝜸</m:t>
                        </m:r>
                      </m:den>
                    </m:f>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f (o)</a:t>
                </a:r>
                <a:endParaRPr lang="vi-VN" sz="2000" b="1" kern="100">
                  <a:solidFill>
                    <a:schemeClr val="bg1"/>
                  </a:solidFill>
                  <a:effectLst/>
                  <a:latin typeface="Oswald" panose="00000500000000000000" pitchFamily="2" charset="0"/>
                  <a:ea typeface="Times New Roman" panose="02020603050405020304" pitchFamily="18" charset="0"/>
                </a:endParaRP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Choice>
        <mc:Fallback xmlns="">
          <p:sp>
            <p:nvSpPr>
              <p:cNvPr id="37" name="TextBox 36">
                <a:extLst>
                  <a:ext uri="{FF2B5EF4-FFF2-40B4-BE49-F238E27FC236}">
                    <a16:creationId xmlns:a16="http://schemas.microsoft.com/office/drawing/2014/main" id="{6241FE40-148A-0E6D-BD20-7B2D4E1FBA1E}"/>
                  </a:ext>
                </a:extLst>
              </p:cNvPr>
              <p:cNvSpPr txBox="1">
                <a:spLocks noRot="1" noChangeAspect="1" noMove="1" noResize="1" noEditPoints="1" noAdjustHandles="1" noChangeArrowheads="1" noChangeShapeType="1" noTextEdit="1"/>
              </p:cNvSpPr>
              <p:nvPr/>
            </p:nvSpPr>
            <p:spPr>
              <a:xfrm>
                <a:off x="1723870" y="2364880"/>
                <a:ext cx="5761799" cy="1187697"/>
              </a:xfrm>
              <a:prstGeom prst="rect">
                <a:avLst/>
              </a:prstGeom>
              <a:blipFill>
                <a:blip r:embed="rId4"/>
                <a:stretch>
                  <a:fillRect t="-3077"/>
                </a:stretch>
              </a:blipFill>
            </p:spPr>
            <p:txBody>
              <a:bodyPr/>
              <a:lstStyle/>
              <a:p>
                <a:r>
                  <a:rPr lang="vi-VN">
                    <a:noFill/>
                  </a:rPr>
                  <a:t> </a:t>
                </a:r>
              </a:p>
            </p:txBody>
          </p:sp>
        </mc:Fallback>
      </mc:AlternateContent>
      <p:pic>
        <p:nvPicPr>
          <p:cNvPr id="40" name="Picture 39">
            <a:extLst>
              <a:ext uri="{FF2B5EF4-FFF2-40B4-BE49-F238E27FC236}">
                <a16:creationId xmlns:a16="http://schemas.microsoft.com/office/drawing/2014/main" id="{BB00406B-C156-C592-6882-3602623420C7}"/>
              </a:ext>
            </a:extLst>
          </p:cNvPr>
          <p:cNvPicPr>
            <a:picLocks noChangeAspect="1"/>
          </p:cNvPicPr>
          <p:nvPr/>
        </p:nvPicPr>
        <p:blipFill>
          <a:blip r:embed="rId5"/>
          <a:stretch>
            <a:fillRect/>
          </a:stretch>
        </p:blipFill>
        <p:spPr>
          <a:xfrm>
            <a:off x="-9694008" y="6023662"/>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31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108154" y="1368333"/>
            <a:ext cx="7013445" cy="3158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857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F632674-25E0-98CD-37A9-7644527844B0}"/>
                  </a:ext>
                </a:extLst>
              </p:cNvPr>
              <p:cNvSpPr txBox="1"/>
              <p:nvPr/>
            </p:nvSpPr>
            <p:spPr>
              <a:xfrm>
                <a:off x="952500" y="1718571"/>
                <a:ext cx="7323899" cy="2655792"/>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Thuật toán bắt đầu với một giải pháp ban đầu </a:t>
                </a:r>
                <a:r>
                  <a:rPr lang="vi-VN" sz="2000" b="1" i="1">
                    <a:solidFill>
                      <a:srgbClr val="E3E3E3"/>
                    </a:solidFill>
                    <a:effectLst/>
                    <a:latin typeface="Oswald" panose="00000500000000000000" pitchFamily="2" charset="0"/>
                  </a:rPr>
                  <a:t>s</a:t>
                </a:r>
                <a:r>
                  <a:rPr lang="vi-VN" sz="2000" b="1" i="0">
                    <a:solidFill>
                      <a:srgbClr val="E3E3E3"/>
                    </a:solidFill>
                    <a:effectLst/>
                    <a:latin typeface="Oswald" panose="00000500000000000000" pitchFamily="2" charset="0"/>
                  </a:rPr>
                  <a:t>0 và lặp lại qua các đỉnh của đồ thị ràng buộc. </a:t>
                </a:r>
                <a:endParaRPr lang="en-US" sz="2000" b="1" i="0">
                  <a:solidFill>
                    <a:srgbClr val="E3E3E3"/>
                  </a:solidFill>
                  <a:effectLst/>
                  <a:latin typeface="Oswald" panose="00000500000000000000" pitchFamily="2" charset="0"/>
                </a:endParaRPr>
              </a:p>
              <a:p>
                <a:pPr indent="358775" algn="just">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Tại mỗi đỉnh, thuật toán tìm phần tử </a:t>
                </a:r>
                <a:r>
                  <a:rPr lang="vi-VN" sz="2000" b="1" i="1">
                    <a:solidFill>
                      <a:srgbClr val="E3E3E3"/>
                    </a:solidFill>
                    <a:effectLst/>
                    <a:latin typeface="Oswald" panose="00000500000000000000" pitchFamily="2" charset="0"/>
                  </a:rPr>
                  <a:t>i</a:t>
                </a:r>
                <a:r>
                  <a:rPr lang="vi-VN" sz="2000" b="1" i="0">
                    <a:solidFill>
                      <a:srgbClr val="E3E3E3"/>
                    </a:solidFill>
                    <a:effectLst/>
                    <a:latin typeface="Oswald" panose="00000500000000000000" pitchFamily="2" charset="0"/>
                  </a:rPr>
                  <a:t> </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có giá trị mục tiêu </a:t>
                </a:r>
                <a:endParaRPr lang="en-US" sz="2000" b="1" i="0">
                  <a:solidFill>
                    <a:srgbClr val="E3E3E3"/>
                  </a:solidFill>
                  <a:effectLst/>
                  <a:latin typeface="Oswald" panose="00000500000000000000" pitchFamily="2" charset="0"/>
                </a:endParaRPr>
              </a:p>
              <a:p>
                <a:pPr indent="358775" algn="just">
                  <a:buClr>
                    <a:schemeClr val="accent2"/>
                  </a:buClr>
                  <a:buFont typeface="Wingdings" panose="05000000000000000000" pitchFamily="2" charset="2"/>
                  <a:buChar char="v"/>
                  <a:tabLst>
                    <a:tab pos="358775" algn="l"/>
                  </a:tabLst>
                </a:pPr>
                <a:r>
                  <a:rPr lang="vi-VN" sz="2000" b="1" i="1">
                    <a:solidFill>
                      <a:srgbClr val="E3E3E3"/>
                    </a:solidFill>
                    <a:effectLst/>
                    <a:latin typeface="Oswald" panose="00000500000000000000" pitchFamily="2" charset="0"/>
                  </a:rPr>
                  <a:t>F</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 lớn nhất.</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vi-VN" sz="2000" b="1" i="0">
                    <a:solidFill>
                      <a:srgbClr val="E3E3E3"/>
                    </a:solidFill>
                    <a:effectLst/>
                    <a:latin typeface="Oswald" panose="00000500000000000000" pitchFamily="2" charset="0"/>
                  </a:rPr>
                  <a:t> Nếu giá trị này lớn hơn hoặc bằng (</a:t>
                </a:r>
                <a:r>
                  <a:rPr lang="vi-VN" sz="2000" b="1" i="1">
                    <a:solidFill>
                      <a:srgbClr val="E3E3E3"/>
                    </a:solidFill>
                    <a:effectLst/>
                    <a:latin typeface="Oswald" panose="00000500000000000000" pitchFamily="2" charset="0"/>
                  </a:rPr>
                  <a:t>t</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(1-</a:t>
                </a:r>
                <a14:m>
                  <m:oMath xmlns:m="http://schemas.openxmlformats.org/officeDocument/2006/math">
                    <m:r>
                      <a:rPr lang="en-US" sz="2000" b="1" i="1" smtClean="0">
                        <a:solidFill>
                          <a:srgbClr val="E3E3E3"/>
                        </a:solidFill>
                        <a:effectLst/>
                        <a:latin typeface="Cambria Math" panose="02040503050406030204" pitchFamily="18" charset="0"/>
                        <a:ea typeface="Cambria Math" panose="02040503050406030204" pitchFamily="18" charset="0"/>
                      </a:rPr>
                      <m:t>𝝐</m:t>
                    </m:r>
                    <m:r>
                      <a:rPr lang="en-US" sz="2000" b="1" i="1" smtClean="0">
                        <a:solidFill>
                          <a:srgbClr val="E3E3E3"/>
                        </a:solidFill>
                        <a:effectLst/>
                        <a:latin typeface="Cambria Math" panose="02040503050406030204" pitchFamily="18" charset="0"/>
                        <a:ea typeface="Cambria Math" panose="02040503050406030204" pitchFamily="18" charset="0"/>
                      </a:rPr>
                      <m:t>)</m:t>
                    </m:r>
                  </m:oMath>
                </a14:m>
                <a:r>
                  <a:rPr lang="vi-VN" sz="2000" b="1" i="0">
                    <a:solidFill>
                      <a:srgbClr val="E3E3E3"/>
                    </a:solidFill>
                    <a:effectLst/>
                    <a:latin typeface="Oswald" panose="00000500000000000000" pitchFamily="2" charset="0"/>
                  </a:rPr>
                  <a:t>, thì thuật toán chấp nhận giải pháp </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 và tăng số lần lặp </a:t>
                </a:r>
                <a:r>
                  <a:rPr lang="vi-VN" sz="2000" b="1" i="1">
                    <a:solidFill>
                      <a:srgbClr val="E3E3E3"/>
                    </a:solidFill>
                    <a:effectLst/>
                    <a:latin typeface="Oswald" panose="00000500000000000000" pitchFamily="2" charset="0"/>
                  </a:rPr>
                  <a:t>t</a:t>
                </a:r>
                <a:r>
                  <a:rPr lang="vi-VN" sz="2000" b="1" i="0">
                    <a:solidFill>
                      <a:srgbClr val="E3E3E3"/>
                    </a:solidFill>
                    <a:effectLst/>
                    <a:latin typeface="Oswald" panose="00000500000000000000" pitchFamily="2" charset="0"/>
                  </a:rPr>
                  <a:t>. Ngược lại, thuật toán giữ nguyên giải pháp hiện tại và tiếp tục lặp.</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en-US" sz="2000" b="1">
                    <a:solidFill>
                      <a:srgbClr val="E3E3E3"/>
                    </a:solidFill>
                    <a:latin typeface="Oswald" panose="00000500000000000000" pitchFamily="2" charset="0"/>
                  </a:rPr>
                  <a:t>Thuật toán kết thúc khi duyệt qua tất cả các đỉnh của đồ thị</a:t>
                </a:r>
                <a:endParaRPr lang="vi-VN" sz="2000" b="1">
                  <a:latin typeface="Oswald" panose="00000500000000000000" pitchFamily="2" charset="0"/>
                </a:endParaRPr>
              </a:p>
            </p:txBody>
          </p:sp>
        </mc:Choice>
        <mc:Fallback>
          <p:sp>
            <p:nvSpPr>
              <p:cNvPr id="23" name="TextBox 22">
                <a:extLst>
                  <a:ext uri="{FF2B5EF4-FFF2-40B4-BE49-F238E27FC236}">
                    <a16:creationId xmlns:a16="http://schemas.microsoft.com/office/drawing/2014/main" id="{FF632674-25E0-98CD-37A9-7644527844B0}"/>
                  </a:ext>
                </a:extLst>
              </p:cNvPr>
              <p:cNvSpPr txBox="1">
                <a:spLocks noRot="1" noChangeAspect="1" noMove="1" noResize="1" noEditPoints="1" noAdjustHandles="1" noChangeArrowheads="1" noChangeShapeType="1" noTextEdit="1"/>
              </p:cNvSpPr>
              <p:nvPr/>
            </p:nvSpPr>
            <p:spPr>
              <a:xfrm>
                <a:off x="952500" y="1718571"/>
                <a:ext cx="7323899" cy="2655792"/>
              </a:xfrm>
              <a:prstGeom prst="rect">
                <a:avLst/>
              </a:prstGeom>
              <a:blipFill>
                <a:blip r:embed="rId5"/>
                <a:stretch>
                  <a:fillRect l="-832" t="-1376" r="-499" b="-3211"/>
                </a:stretch>
              </a:blipFill>
            </p:spPr>
            <p:txBody>
              <a:bodyPr/>
              <a:lstStyle/>
              <a:p>
                <a:r>
                  <a:rPr lang="vi-VN">
                    <a:noFill/>
                  </a:rPr>
                  <a:t> </a:t>
                </a:r>
              </a:p>
            </p:txBody>
          </p:sp>
        </mc:Fallback>
      </mc:AlternateContent>
    </p:spTree>
    <p:extLst>
      <p:ext uri="{BB962C8B-B14F-4D97-AF65-F5344CB8AC3E}">
        <p14:creationId xmlns:p14="http://schemas.microsoft.com/office/powerpoint/2010/main" val="412303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1000"/>
                                        <p:tgtEl>
                                          <p:spTgt spid="23">
                                            <p:txEl>
                                              <p:pRg st="1" end="1"/>
                                            </p:txEl>
                                          </p:spTgt>
                                        </p:tgtEl>
                                      </p:cBhvr>
                                    </p:animEffect>
                                    <p:anim calcmode="lin" valueType="num">
                                      <p:cBhvr>
                                        <p:cTn id="15"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animEffect transition="in" filter="fade">
                                      <p:cBhvr>
                                        <p:cTn id="21" dur="1000"/>
                                        <p:tgtEl>
                                          <p:spTgt spid="23">
                                            <p:txEl>
                                              <p:pRg st="2" end="2"/>
                                            </p:txEl>
                                          </p:spTgt>
                                        </p:tgtEl>
                                      </p:cBhvr>
                                    </p:animEffect>
                                    <p:anim calcmode="lin" valueType="num">
                                      <p:cBhvr>
                                        <p:cTn id="22"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1000"/>
                                        <p:tgtEl>
                                          <p:spTgt spid="23">
                                            <p:txEl>
                                              <p:pRg st="3" end="3"/>
                                            </p:txEl>
                                          </p:spTgt>
                                        </p:tgtEl>
                                      </p:cBhvr>
                                    </p:animEffect>
                                    <p:anim calcmode="lin" valueType="num">
                                      <p:cBhvr>
                                        <p:cTn id="2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xEl>
                                              <p:pRg st="4" end="4"/>
                                            </p:txEl>
                                          </p:spTgt>
                                        </p:tgtEl>
                                        <p:attrNameLst>
                                          <p:attrName>style.visibility</p:attrName>
                                        </p:attrNameLst>
                                      </p:cBhvr>
                                      <p:to>
                                        <p:strVal val="visible"/>
                                      </p:to>
                                    </p:set>
                                    <p:animEffect transition="in" filter="fade">
                                      <p:cBhvr>
                                        <p:cTn id="35" dur="1000"/>
                                        <p:tgtEl>
                                          <p:spTgt spid="23">
                                            <p:txEl>
                                              <p:pRg st="4" end="4"/>
                                            </p:txEl>
                                          </p:spTgt>
                                        </p:tgtEl>
                                      </p:cBhvr>
                                    </p:animEffect>
                                    <p:anim calcmode="lin" valueType="num">
                                      <p:cBhvr>
                                        <p:cTn id="36" dur="1000" fill="hold"/>
                                        <p:tgtEl>
                                          <p:spTgt spid="2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80355" y="489480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A86D67A3-0DB9-7761-F6C8-4738E914396A}"/>
              </a:ext>
            </a:extLst>
          </p:cNvPr>
          <p:cNvPicPr>
            <a:picLocks noChangeAspect="1"/>
          </p:cNvPicPr>
          <p:nvPr/>
        </p:nvPicPr>
        <p:blipFill>
          <a:blip r:embed="rId5"/>
          <a:stretch>
            <a:fillRect/>
          </a:stretch>
        </p:blipFill>
        <p:spPr>
          <a:xfrm>
            <a:off x="2688201" y="1739623"/>
            <a:ext cx="3767597" cy="2679220"/>
          </a:xfrm>
          <a:prstGeom prst="rect">
            <a:avLst/>
          </a:prstGeom>
        </p:spPr>
      </p:pic>
      <p:sp>
        <p:nvSpPr>
          <p:cNvPr id="5" name="TextBox 4">
            <a:extLst>
              <a:ext uri="{FF2B5EF4-FFF2-40B4-BE49-F238E27FC236}">
                <a16:creationId xmlns:a16="http://schemas.microsoft.com/office/drawing/2014/main" id="{7837839A-5C49-0AEF-6A4B-7A56B3F5FCD7}"/>
              </a:ext>
            </a:extLst>
          </p:cNvPr>
          <p:cNvSpPr txBox="1"/>
          <p:nvPr/>
        </p:nvSpPr>
        <p:spPr>
          <a:xfrm>
            <a:off x="1691099" y="1265100"/>
            <a:ext cx="5761799" cy="400110"/>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Mã giả của thuật toán</a:t>
            </a:r>
          </a:p>
        </p:txBody>
      </p:sp>
    </p:spTree>
    <p:extLst>
      <p:ext uri="{BB962C8B-B14F-4D97-AF65-F5344CB8AC3E}">
        <p14:creationId xmlns:p14="http://schemas.microsoft.com/office/powerpoint/2010/main" val="401853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1259927" y="1947171"/>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1259927" y="1947171"/>
                <a:ext cx="7323899" cy="1631216"/>
              </a:xfrm>
              <a:prstGeom prst="rect">
                <a:avLst/>
              </a:prstGeom>
              <a:blipFill>
                <a:blip r:embed="rId5"/>
                <a:stretch>
                  <a:fillRect l="-916" t="-1866" b="-559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1089734" y="5438866"/>
                <a:ext cx="7323899" cy="1323439"/>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ε)(1 + </a:t>
                </a:r>
                <a:r>
                  <a:rPr lang="vi-VN" sz="2000" b="1">
                    <a:solidFill>
                      <a:schemeClr val="bg1"/>
                    </a:solidFill>
                    <a:latin typeface="Oswald" panose="00000500000000000000" pitchFamily="2" charset="0"/>
                  </a:rPr>
                  <a:t>y))</a:t>
                </a: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089734" y="5438866"/>
                <a:ext cx="7323899" cy="1323439"/>
              </a:xfrm>
              <a:prstGeom prst="rect">
                <a:avLst/>
              </a:prstGeom>
              <a:blipFill>
                <a:blip r:embed="rId6"/>
                <a:stretch>
                  <a:fillRect l="-832" t="-2304" b="-737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2617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E858F10-8F80-37C1-D8A5-21604E28F4BE}"/>
                  </a:ext>
                </a:extLst>
              </p:cNvPr>
              <p:cNvSpPr txBox="1"/>
              <p:nvPr/>
            </p:nvSpPr>
            <p:spPr>
              <a:xfrm>
                <a:off x="1820101" y="1910030"/>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m:t>
                        </m:r>
                        <m:r>
                          <a:rPr lang="vi-VN" sz="2000" b="1" i="1">
                            <a:solidFill>
                              <a:srgbClr val="E3E3E3"/>
                            </a:solidFill>
                            <a:latin typeface="Cambria Math" panose="02040503050406030204" pitchFamily="18" charset="0"/>
                            <a:ea typeface="Cambria Math" panose="02040503050406030204" pitchFamily="18" charset="0"/>
                            <a:cs typeface="Arial" panose="020B0604020202020204" pitchFamily="34" charset="0"/>
                          </a:rPr>
                          <m:t>𝜸</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820101" y="1910030"/>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8646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144420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EA7D"/>
                </a:solidFill>
                <a:latin typeface="Oswald"/>
                <a:ea typeface="Oswald"/>
                <a:cs typeface="Oswald"/>
                <a:sym typeface="Oswald"/>
              </a:rPr>
              <a:t>01</a:t>
            </a:r>
            <a:endParaRPr sz="3000" b="1">
              <a:solidFill>
                <a:srgbClr val="FFEA7D"/>
              </a:solidFill>
              <a:latin typeface="Oswald"/>
              <a:ea typeface="Oswald"/>
              <a:cs typeface="Oswald"/>
              <a:sym typeface="Oswald"/>
            </a:endParaRPr>
          </a:p>
        </p:txBody>
      </p:sp>
      <p:sp>
        <p:nvSpPr>
          <p:cNvPr id="412" name="Google Shape;412;p19"/>
          <p:cNvSpPr txBox="1"/>
          <p:nvPr/>
        </p:nvSpPr>
        <p:spPr>
          <a:xfrm>
            <a:off x="327982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5A083"/>
                </a:solidFill>
                <a:latin typeface="Oswald"/>
                <a:ea typeface="Oswald"/>
                <a:cs typeface="Oswald"/>
                <a:sym typeface="Oswald"/>
              </a:rPr>
              <a:t>02</a:t>
            </a:r>
            <a:endParaRPr sz="3000" b="1">
              <a:solidFill>
                <a:srgbClr val="E5A083"/>
              </a:solidFill>
              <a:latin typeface="Oswald"/>
              <a:ea typeface="Oswald"/>
              <a:cs typeface="Oswald"/>
              <a:sym typeface="Oswald"/>
            </a:endParaRPr>
          </a:p>
        </p:txBody>
      </p:sp>
      <p:sp>
        <p:nvSpPr>
          <p:cNvPr id="413" name="Google Shape;413;p19"/>
          <p:cNvSpPr txBox="1"/>
          <p:nvPr/>
        </p:nvSpPr>
        <p:spPr>
          <a:xfrm>
            <a:off x="511545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07A88"/>
                </a:solidFill>
                <a:latin typeface="Oswald"/>
                <a:ea typeface="Oswald"/>
                <a:cs typeface="Oswald"/>
                <a:sym typeface="Oswald"/>
              </a:rPr>
              <a:t>03</a:t>
            </a:r>
            <a:endParaRPr sz="3000" b="1">
              <a:solidFill>
                <a:srgbClr val="E07A88"/>
              </a:solidFill>
              <a:latin typeface="Oswald"/>
              <a:ea typeface="Oswald"/>
              <a:cs typeface="Oswald"/>
              <a:sym typeface="Oswald"/>
            </a:endParaRPr>
          </a:p>
        </p:txBody>
      </p:sp>
      <p:sp>
        <p:nvSpPr>
          <p:cNvPr id="414" name="Google Shape;414;p19"/>
          <p:cNvSpPr txBox="1"/>
          <p:nvPr/>
        </p:nvSpPr>
        <p:spPr>
          <a:xfrm>
            <a:off x="695107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4BFEB"/>
                </a:solidFill>
                <a:latin typeface="Oswald"/>
                <a:ea typeface="Oswald"/>
                <a:cs typeface="Oswald"/>
                <a:sym typeface="Oswald"/>
              </a:rPr>
              <a:t>04</a:t>
            </a:r>
            <a:endParaRPr sz="3000" b="1">
              <a:solidFill>
                <a:srgbClr val="24BFEB"/>
              </a:solidFill>
              <a:latin typeface="Oswald"/>
              <a:ea typeface="Oswald"/>
              <a:cs typeface="Oswald"/>
              <a:sym typeface="Oswald"/>
            </a:endParaRPr>
          </a:p>
        </p:txBody>
      </p:sp>
      <p:sp>
        <p:nvSpPr>
          <p:cNvPr id="415" name="Google Shape;415;p19"/>
          <p:cNvSpPr txBox="1"/>
          <p:nvPr/>
        </p:nvSpPr>
        <p:spPr>
          <a:xfrm>
            <a:off x="766074" y="3866486"/>
            <a:ext cx="219265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Giới thiệu bài toán</a:t>
            </a:r>
            <a:endParaRPr sz="2000" b="1">
              <a:solidFill>
                <a:schemeClr val="dk2"/>
              </a:solidFill>
              <a:latin typeface="Oswald"/>
              <a:ea typeface="Oswald"/>
              <a:cs typeface="Oswald"/>
              <a:sym typeface="Oswald"/>
            </a:endParaRPr>
          </a:p>
        </p:txBody>
      </p:sp>
      <p:sp>
        <p:nvSpPr>
          <p:cNvPr id="417" name="Google Shape;417;p19"/>
          <p:cNvSpPr txBox="1"/>
          <p:nvPr/>
        </p:nvSpPr>
        <p:spPr>
          <a:xfrm>
            <a:off x="2609824" y="1384513"/>
            <a:ext cx="217640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Bối cảnh liên quan</a:t>
            </a:r>
            <a:endParaRPr sz="2000" b="1">
              <a:solidFill>
                <a:schemeClr val="dk2"/>
              </a:solidFill>
              <a:latin typeface="Oswald"/>
              <a:ea typeface="Oswald"/>
              <a:cs typeface="Oswald"/>
              <a:sym typeface="Oswald"/>
            </a:endParaRPr>
          </a:p>
        </p:txBody>
      </p:sp>
      <p:sp>
        <p:nvSpPr>
          <p:cNvPr id="419" name="Google Shape;419;p19"/>
          <p:cNvSpPr txBox="1"/>
          <p:nvPr/>
        </p:nvSpPr>
        <p:spPr>
          <a:xfrm>
            <a:off x="4352789" y="3837396"/>
            <a:ext cx="2361722"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Phân tích thuật toán</a:t>
            </a:r>
            <a:endParaRPr sz="2000" b="1">
              <a:solidFill>
                <a:schemeClr val="dk2"/>
              </a:solidFill>
              <a:latin typeface="Oswald"/>
              <a:ea typeface="Oswald"/>
              <a:cs typeface="Oswald"/>
              <a:sym typeface="Oswald"/>
            </a:endParaRPr>
          </a:p>
        </p:txBody>
      </p:sp>
      <p:sp>
        <p:nvSpPr>
          <p:cNvPr id="421" name="Google Shape;421;p19"/>
          <p:cNvSpPr txBox="1"/>
          <p:nvPr/>
        </p:nvSpPr>
        <p:spPr>
          <a:xfrm>
            <a:off x="6468825" y="1754496"/>
            <a:ext cx="180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Demo</a:t>
            </a:r>
            <a:endParaRPr sz="2000" b="1">
              <a:solidFill>
                <a:schemeClr val="dk2"/>
              </a:solidFill>
              <a:latin typeface="Oswald"/>
              <a:ea typeface="Oswald"/>
              <a:cs typeface="Oswald"/>
              <a:sym typeface="Oswald"/>
            </a:endParaRPr>
          </a:p>
        </p:txBody>
      </p:sp>
      <p:cxnSp>
        <p:nvCxnSpPr>
          <p:cNvPr id="423" name="Google Shape;423;p19"/>
          <p:cNvCxnSpPr>
            <a:cxnSpLocks/>
            <a:stCxn id="411" idx="2"/>
            <a:endCxn id="415" idx="0"/>
          </p:cNvCxnSpPr>
          <p:nvPr/>
        </p:nvCxnSpPr>
        <p:spPr>
          <a:xfrm>
            <a:off x="1862400" y="3083175"/>
            <a:ext cx="0" cy="783311"/>
          </a:xfrm>
          <a:prstGeom prst="straightConnector1">
            <a:avLst/>
          </a:prstGeom>
          <a:noFill/>
          <a:ln w="9525" cap="flat" cmpd="sng">
            <a:solidFill>
              <a:schemeClr val="dk2"/>
            </a:solidFill>
            <a:prstDash val="solid"/>
            <a:round/>
            <a:headEnd type="none" w="med" len="med"/>
            <a:tailEnd type="stealth" w="med" len="med"/>
          </a:ln>
        </p:spPr>
      </p:cxnSp>
      <p:cxnSp>
        <p:nvCxnSpPr>
          <p:cNvPr id="424" name="Google Shape;424;p19"/>
          <p:cNvCxnSpPr>
            <a:cxnSpLocks/>
            <a:stCxn id="412" idx="0"/>
            <a:endCxn id="417" idx="2"/>
          </p:cNvCxnSpPr>
          <p:nvPr/>
        </p:nvCxnSpPr>
        <p:spPr>
          <a:xfrm flipV="1">
            <a:off x="3698025" y="1784713"/>
            <a:ext cx="0" cy="788162"/>
          </a:xfrm>
          <a:prstGeom prst="straightConnector1">
            <a:avLst/>
          </a:prstGeom>
          <a:noFill/>
          <a:ln w="9525" cap="flat" cmpd="sng">
            <a:solidFill>
              <a:schemeClr val="dk2"/>
            </a:solidFill>
            <a:prstDash val="solid"/>
            <a:round/>
            <a:headEnd type="none" w="med" len="med"/>
            <a:tailEnd type="stealth" w="med" len="med"/>
          </a:ln>
        </p:spPr>
      </p:cxnSp>
      <p:cxnSp>
        <p:nvCxnSpPr>
          <p:cNvPr id="425" name="Google Shape;425;p19"/>
          <p:cNvCxnSpPr>
            <a:cxnSpLocks/>
            <a:stCxn id="413" idx="2"/>
            <a:endCxn id="419" idx="0"/>
          </p:cNvCxnSpPr>
          <p:nvPr/>
        </p:nvCxnSpPr>
        <p:spPr>
          <a:xfrm>
            <a:off x="5533650" y="3083175"/>
            <a:ext cx="0" cy="754221"/>
          </a:xfrm>
          <a:prstGeom prst="straightConnector1">
            <a:avLst/>
          </a:prstGeom>
          <a:noFill/>
          <a:ln w="9525" cap="flat" cmpd="sng">
            <a:solidFill>
              <a:schemeClr val="dk2"/>
            </a:solidFill>
            <a:prstDash val="solid"/>
            <a:round/>
            <a:headEnd type="none" w="med" len="med"/>
            <a:tailEnd type="stealth" w="med" len="med"/>
          </a:ln>
        </p:spPr>
      </p:cxnSp>
      <p:cxnSp>
        <p:nvCxnSpPr>
          <p:cNvPr id="426" name="Google Shape;426;p19"/>
          <p:cNvCxnSpPr>
            <a:cxnSpLocks/>
            <a:endCxn id="421" idx="2"/>
          </p:cNvCxnSpPr>
          <p:nvPr/>
        </p:nvCxnSpPr>
        <p:spPr>
          <a:xfrm flipV="1">
            <a:off x="7362390" y="2154696"/>
            <a:ext cx="6885" cy="673329"/>
          </a:xfrm>
          <a:prstGeom prst="straightConnector1">
            <a:avLst/>
          </a:prstGeom>
          <a:noFill/>
          <a:ln w="9525" cap="flat" cmpd="sng">
            <a:solidFill>
              <a:schemeClr val="dk2"/>
            </a:solidFill>
            <a:prstDash val="solid"/>
            <a:round/>
            <a:headEnd type="none" w="med" len="med"/>
            <a:tailEnd type="stealth" w="med" len="med"/>
          </a:ln>
        </p:spPr>
      </p:cxnSp>
      <p:cxnSp>
        <p:nvCxnSpPr>
          <p:cNvPr id="427" name="Google Shape;427;p19"/>
          <p:cNvCxnSpPr>
            <a:endCxn id="412" idx="1"/>
          </p:cNvCxnSpPr>
          <p:nvPr/>
        </p:nvCxnSpPr>
        <p:spPr>
          <a:xfrm>
            <a:off x="2280525"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8" name="Google Shape;428;p19"/>
          <p:cNvCxnSpPr/>
          <p:nvPr/>
        </p:nvCxnSpPr>
        <p:spPr>
          <a:xfrm>
            <a:off x="4116188"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9" name="Google Shape;429;p19"/>
          <p:cNvCxnSpPr/>
          <p:nvPr/>
        </p:nvCxnSpPr>
        <p:spPr>
          <a:xfrm>
            <a:off x="5951863" y="2828025"/>
            <a:ext cx="9993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barn(inVertical)">
                                      <p:cBhvr>
                                        <p:cTn id="7" dur="500"/>
                                        <p:tgtEl>
                                          <p:spTgt spid="411"/>
                                        </p:tgtEl>
                                      </p:cBhvr>
                                    </p:animEffect>
                                  </p:childTnLst>
                                </p:cTn>
                              </p:par>
                              <p:par>
                                <p:cTn id="8" presetID="16" presetClass="entr" presetSubtype="2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barn(inVertical)">
                                      <p:cBhvr>
                                        <p:cTn id="10" dur="500"/>
                                        <p:tgtEl>
                                          <p:spTgt spid="4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barn(inVertical)">
                                      <p:cBhvr>
                                        <p:cTn id="13" dur="500"/>
                                        <p:tgtEl>
                                          <p:spTgt spid="41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wheel(1)">
                                      <p:cBhvr>
                                        <p:cTn id="18" dur="2000"/>
                                        <p:tgtEl>
                                          <p:spTgt spid="42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12"/>
                                        </p:tgtEl>
                                        <p:attrNameLst>
                                          <p:attrName>style.visibility</p:attrName>
                                        </p:attrNameLst>
                                      </p:cBhvr>
                                      <p:to>
                                        <p:strVal val="visible"/>
                                      </p:to>
                                    </p:set>
                                    <p:animEffect transition="in" filter="wheel(1)">
                                      <p:cBhvr>
                                        <p:cTn id="21" dur="2000"/>
                                        <p:tgtEl>
                                          <p:spTgt spid="412"/>
                                        </p:tgtEl>
                                      </p:cBhvr>
                                    </p:animEffect>
                                  </p:childTnLst>
                                </p:cTn>
                              </p:par>
                              <p:par>
                                <p:cTn id="22" presetID="21" presetClass="entr" presetSubtype="1" fill="hold" nodeType="withEffect">
                                  <p:stCondLst>
                                    <p:cond delay="0"/>
                                  </p:stCondLst>
                                  <p:childTnLst>
                                    <p:set>
                                      <p:cBhvr>
                                        <p:cTn id="23" dur="1" fill="hold">
                                          <p:stCondLst>
                                            <p:cond delay="0"/>
                                          </p:stCondLst>
                                        </p:cTn>
                                        <p:tgtEl>
                                          <p:spTgt spid="424"/>
                                        </p:tgtEl>
                                        <p:attrNameLst>
                                          <p:attrName>style.visibility</p:attrName>
                                        </p:attrNameLst>
                                      </p:cBhvr>
                                      <p:to>
                                        <p:strVal val="visible"/>
                                      </p:to>
                                    </p:set>
                                    <p:animEffect transition="in" filter="wheel(1)">
                                      <p:cBhvr>
                                        <p:cTn id="24" dur="2000"/>
                                        <p:tgtEl>
                                          <p:spTgt spid="424"/>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animEffect transition="in" filter="wheel(1)">
                                      <p:cBhvr>
                                        <p:cTn id="27" dur="2000"/>
                                        <p:tgtEl>
                                          <p:spTgt spid="4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8"/>
                                        </p:tgtEl>
                                        <p:attrNameLst>
                                          <p:attrName>style.visibility</p:attrName>
                                        </p:attrNameLst>
                                      </p:cBhvr>
                                      <p:to>
                                        <p:strVal val="visible"/>
                                      </p:to>
                                    </p:set>
                                    <p:anim calcmode="lin" valueType="num">
                                      <p:cBhvr additive="base">
                                        <p:cTn id="32" dur="500" fill="hold"/>
                                        <p:tgtEl>
                                          <p:spTgt spid="428"/>
                                        </p:tgtEl>
                                        <p:attrNameLst>
                                          <p:attrName>ppt_x</p:attrName>
                                        </p:attrNameLst>
                                      </p:cBhvr>
                                      <p:tavLst>
                                        <p:tav tm="0">
                                          <p:val>
                                            <p:strVal val="#ppt_x"/>
                                          </p:val>
                                        </p:tav>
                                        <p:tav tm="100000">
                                          <p:val>
                                            <p:strVal val="#ppt_x"/>
                                          </p:val>
                                        </p:tav>
                                      </p:tavLst>
                                    </p:anim>
                                    <p:anim calcmode="lin" valueType="num">
                                      <p:cBhvr additive="base">
                                        <p:cTn id="33" dur="500" fill="hold"/>
                                        <p:tgtEl>
                                          <p:spTgt spid="42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13"/>
                                        </p:tgtEl>
                                        <p:attrNameLst>
                                          <p:attrName>style.visibility</p:attrName>
                                        </p:attrNameLst>
                                      </p:cBhvr>
                                      <p:to>
                                        <p:strVal val="visible"/>
                                      </p:to>
                                    </p:set>
                                    <p:anim calcmode="lin" valueType="num">
                                      <p:cBhvr additive="base">
                                        <p:cTn id="36" dur="500" fill="hold"/>
                                        <p:tgtEl>
                                          <p:spTgt spid="413"/>
                                        </p:tgtEl>
                                        <p:attrNameLst>
                                          <p:attrName>ppt_x</p:attrName>
                                        </p:attrNameLst>
                                      </p:cBhvr>
                                      <p:tavLst>
                                        <p:tav tm="0">
                                          <p:val>
                                            <p:strVal val="#ppt_x"/>
                                          </p:val>
                                        </p:tav>
                                        <p:tav tm="100000">
                                          <p:val>
                                            <p:strVal val="#ppt_x"/>
                                          </p:val>
                                        </p:tav>
                                      </p:tavLst>
                                    </p:anim>
                                    <p:anim calcmode="lin" valueType="num">
                                      <p:cBhvr additive="base">
                                        <p:cTn id="37" dur="500" fill="hold"/>
                                        <p:tgtEl>
                                          <p:spTgt spid="41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25"/>
                                        </p:tgtEl>
                                        <p:attrNameLst>
                                          <p:attrName>style.visibility</p:attrName>
                                        </p:attrNameLst>
                                      </p:cBhvr>
                                      <p:to>
                                        <p:strVal val="visible"/>
                                      </p:to>
                                    </p:set>
                                    <p:anim calcmode="lin" valueType="num">
                                      <p:cBhvr additive="base">
                                        <p:cTn id="40" dur="500" fill="hold"/>
                                        <p:tgtEl>
                                          <p:spTgt spid="425"/>
                                        </p:tgtEl>
                                        <p:attrNameLst>
                                          <p:attrName>ppt_x</p:attrName>
                                        </p:attrNameLst>
                                      </p:cBhvr>
                                      <p:tavLst>
                                        <p:tav tm="0">
                                          <p:val>
                                            <p:strVal val="#ppt_x"/>
                                          </p:val>
                                        </p:tav>
                                        <p:tav tm="100000">
                                          <p:val>
                                            <p:strVal val="#ppt_x"/>
                                          </p:val>
                                        </p:tav>
                                      </p:tavLst>
                                    </p:anim>
                                    <p:anim calcmode="lin" valueType="num">
                                      <p:cBhvr additive="base">
                                        <p:cTn id="41" dur="500" fill="hold"/>
                                        <p:tgtEl>
                                          <p:spTgt spid="4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19"/>
                                        </p:tgtEl>
                                        <p:attrNameLst>
                                          <p:attrName>style.visibility</p:attrName>
                                        </p:attrNameLst>
                                      </p:cBhvr>
                                      <p:to>
                                        <p:strVal val="visible"/>
                                      </p:to>
                                    </p:set>
                                    <p:anim calcmode="lin" valueType="num">
                                      <p:cBhvr additive="base">
                                        <p:cTn id="44" dur="500" fill="hold"/>
                                        <p:tgtEl>
                                          <p:spTgt spid="419"/>
                                        </p:tgtEl>
                                        <p:attrNameLst>
                                          <p:attrName>ppt_x</p:attrName>
                                        </p:attrNameLst>
                                      </p:cBhvr>
                                      <p:tavLst>
                                        <p:tav tm="0">
                                          <p:val>
                                            <p:strVal val="#ppt_x"/>
                                          </p:val>
                                        </p:tav>
                                        <p:tav tm="100000">
                                          <p:val>
                                            <p:strVal val="#ppt_x"/>
                                          </p:val>
                                        </p:tav>
                                      </p:tavLst>
                                    </p:anim>
                                    <p:anim calcmode="lin" valueType="num">
                                      <p:cBhvr additive="base">
                                        <p:cTn id="45" dur="500" fill="hold"/>
                                        <p:tgtEl>
                                          <p:spTgt spid="4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 calcmode="lin" valueType="num">
                                      <p:cBhvr>
                                        <p:cTn id="50" dur="500" fill="hold"/>
                                        <p:tgtEl>
                                          <p:spTgt spid="429"/>
                                        </p:tgtEl>
                                        <p:attrNameLst>
                                          <p:attrName>ppt_w</p:attrName>
                                        </p:attrNameLst>
                                      </p:cBhvr>
                                      <p:tavLst>
                                        <p:tav tm="0">
                                          <p:val>
                                            <p:fltVal val="0"/>
                                          </p:val>
                                        </p:tav>
                                        <p:tav tm="100000">
                                          <p:val>
                                            <p:strVal val="#ppt_w"/>
                                          </p:val>
                                        </p:tav>
                                      </p:tavLst>
                                    </p:anim>
                                    <p:anim calcmode="lin" valueType="num">
                                      <p:cBhvr>
                                        <p:cTn id="51" dur="500" fill="hold"/>
                                        <p:tgtEl>
                                          <p:spTgt spid="429"/>
                                        </p:tgtEl>
                                        <p:attrNameLst>
                                          <p:attrName>ppt_h</p:attrName>
                                        </p:attrNameLst>
                                      </p:cBhvr>
                                      <p:tavLst>
                                        <p:tav tm="0">
                                          <p:val>
                                            <p:fltVal val="0"/>
                                          </p:val>
                                        </p:tav>
                                        <p:tav tm="100000">
                                          <p:val>
                                            <p:strVal val="#ppt_h"/>
                                          </p:val>
                                        </p:tav>
                                      </p:tavLst>
                                    </p:anim>
                                    <p:animEffect transition="in" filter="fade">
                                      <p:cBhvr>
                                        <p:cTn id="52" dur="500"/>
                                        <p:tgtEl>
                                          <p:spTgt spid="4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14"/>
                                        </p:tgtEl>
                                        <p:attrNameLst>
                                          <p:attrName>style.visibility</p:attrName>
                                        </p:attrNameLst>
                                      </p:cBhvr>
                                      <p:to>
                                        <p:strVal val="visible"/>
                                      </p:to>
                                    </p:set>
                                    <p:anim calcmode="lin" valueType="num">
                                      <p:cBhvr>
                                        <p:cTn id="55" dur="500" fill="hold"/>
                                        <p:tgtEl>
                                          <p:spTgt spid="414"/>
                                        </p:tgtEl>
                                        <p:attrNameLst>
                                          <p:attrName>ppt_w</p:attrName>
                                        </p:attrNameLst>
                                      </p:cBhvr>
                                      <p:tavLst>
                                        <p:tav tm="0">
                                          <p:val>
                                            <p:fltVal val="0"/>
                                          </p:val>
                                        </p:tav>
                                        <p:tav tm="100000">
                                          <p:val>
                                            <p:strVal val="#ppt_w"/>
                                          </p:val>
                                        </p:tav>
                                      </p:tavLst>
                                    </p:anim>
                                    <p:anim calcmode="lin" valueType="num">
                                      <p:cBhvr>
                                        <p:cTn id="56" dur="500" fill="hold"/>
                                        <p:tgtEl>
                                          <p:spTgt spid="414"/>
                                        </p:tgtEl>
                                        <p:attrNameLst>
                                          <p:attrName>ppt_h</p:attrName>
                                        </p:attrNameLst>
                                      </p:cBhvr>
                                      <p:tavLst>
                                        <p:tav tm="0">
                                          <p:val>
                                            <p:fltVal val="0"/>
                                          </p:val>
                                        </p:tav>
                                        <p:tav tm="100000">
                                          <p:val>
                                            <p:strVal val="#ppt_h"/>
                                          </p:val>
                                        </p:tav>
                                      </p:tavLst>
                                    </p:anim>
                                    <p:animEffect transition="in" filter="fade">
                                      <p:cBhvr>
                                        <p:cTn id="57" dur="500"/>
                                        <p:tgtEl>
                                          <p:spTgt spid="414"/>
                                        </p:tgtEl>
                                      </p:cBhvr>
                                    </p:animEffect>
                                  </p:childTnLst>
                                </p:cTn>
                              </p:par>
                              <p:par>
                                <p:cTn id="58" presetID="53" presetClass="entr" presetSubtype="16" fill="hold" nodeType="withEffect">
                                  <p:stCondLst>
                                    <p:cond delay="0"/>
                                  </p:stCondLst>
                                  <p:childTnLst>
                                    <p:set>
                                      <p:cBhvr>
                                        <p:cTn id="59" dur="1" fill="hold">
                                          <p:stCondLst>
                                            <p:cond delay="0"/>
                                          </p:stCondLst>
                                        </p:cTn>
                                        <p:tgtEl>
                                          <p:spTgt spid="426"/>
                                        </p:tgtEl>
                                        <p:attrNameLst>
                                          <p:attrName>style.visibility</p:attrName>
                                        </p:attrNameLst>
                                      </p:cBhvr>
                                      <p:to>
                                        <p:strVal val="visible"/>
                                      </p:to>
                                    </p:set>
                                    <p:anim calcmode="lin" valueType="num">
                                      <p:cBhvr>
                                        <p:cTn id="60" dur="500" fill="hold"/>
                                        <p:tgtEl>
                                          <p:spTgt spid="426"/>
                                        </p:tgtEl>
                                        <p:attrNameLst>
                                          <p:attrName>ppt_w</p:attrName>
                                        </p:attrNameLst>
                                      </p:cBhvr>
                                      <p:tavLst>
                                        <p:tav tm="0">
                                          <p:val>
                                            <p:fltVal val="0"/>
                                          </p:val>
                                        </p:tav>
                                        <p:tav tm="100000">
                                          <p:val>
                                            <p:strVal val="#ppt_w"/>
                                          </p:val>
                                        </p:tav>
                                      </p:tavLst>
                                    </p:anim>
                                    <p:anim calcmode="lin" valueType="num">
                                      <p:cBhvr>
                                        <p:cTn id="61" dur="500" fill="hold"/>
                                        <p:tgtEl>
                                          <p:spTgt spid="426"/>
                                        </p:tgtEl>
                                        <p:attrNameLst>
                                          <p:attrName>ppt_h</p:attrName>
                                        </p:attrNameLst>
                                      </p:cBhvr>
                                      <p:tavLst>
                                        <p:tav tm="0">
                                          <p:val>
                                            <p:fltVal val="0"/>
                                          </p:val>
                                        </p:tav>
                                        <p:tav tm="100000">
                                          <p:val>
                                            <p:strVal val="#ppt_h"/>
                                          </p:val>
                                        </p:tav>
                                      </p:tavLst>
                                    </p:anim>
                                    <p:animEffect transition="in" filter="fade">
                                      <p:cBhvr>
                                        <p:cTn id="62" dur="500"/>
                                        <p:tgtEl>
                                          <p:spTgt spid="42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21"/>
                                        </p:tgtEl>
                                        <p:attrNameLst>
                                          <p:attrName>style.visibility</p:attrName>
                                        </p:attrNameLst>
                                      </p:cBhvr>
                                      <p:to>
                                        <p:strVal val="visible"/>
                                      </p:to>
                                    </p:set>
                                    <p:anim calcmode="lin" valueType="num">
                                      <p:cBhvr>
                                        <p:cTn id="65" dur="500" fill="hold"/>
                                        <p:tgtEl>
                                          <p:spTgt spid="421"/>
                                        </p:tgtEl>
                                        <p:attrNameLst>
                                          <p:attrName>ppt_w</p:attrName>
                                        </p:attrNameLst>
                                      </p:cBhvr>
                                      <p:tavLst>
                                        <p:tav tm="0">
                                          <p:val>
                                            <p:fltVal val="0"/>
                                          </p:val>
                                        </p:tav>
                                        <p:tav tm="100000">
                                          <p:val>
                                            <p:strVal val="#ppt_w"/>
                                          </p:val>
                                        </p:tav>
                                      </p:tavLst>
                                    </p:anim>
                                    <p:anim calcmode="lin" valueType="num">
                                      <p:cBhvr>
                                        <p:cTn id="66" dur="500" fill="hold"/>
                                        <p:tgtEl>
                                          <p:spTgt spid="421"/>
                                        </p:tgtEl>
                                        <p:attrNameLst>
                                          <p:attrName>ppt_h</p:attrName>
                                        </p:attrNameLst>
                                      </p:cBhvr>
                                      <p:tavLst>
                                        <p:tav tm="0">
                                          <p:val>
                                            <p:fltVal val="0"/>
                                          </p:val>
                                        </p:tav>
                                        <p:tav tm="100000">
                                          <p:val>
                                            <p:strVal val="#ppt_h"/>
                                          </p:val>
                                        </p:tav>
                                      </p:tavLst>
                                    </p:anim>
                                    <p:animEffect transition="in" filter="fade">
                                      <p:cBhvr>
                                        <p:cTn id="6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3" grpId="0"/>
      <p:bldP spid="414" grpId="0"/>
      <p:bldP spid="415" grpId="0"/>
      <p:bldP spid="417" grpId="0"/>
      <p:bldP spid="419" grpId="0"/>
      <p:bldP spid="4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1329300" y="2079175"/>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baseline="-25000"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1329300" y="2079175"/>
                <a:ext cx="7323899" cy="1463478"/>
              </a:xfrm>
              <a:prstGeom prst="rect">
                <a:avLst/>
              </a:prstGeom>
              <a:blipFill>
                <a:blip r:embed="rId7"/>
                <a:stretch>
                  <a:fillRect l="-749" t="-2083" b="-6250"/>
                </a:stretch>
              </a:blipFill>
            </p:spPr>
            <p:txBody>
              <a:bodyPr/>
              <a:lstStyle/>
              <a:p>
                <a:r>
                  <a:rPr lang="vi-VN">
                    <a:noFill/>
                  </a:rPr>
                  <a:t> </a:t>
                </a:r>
              </a:p>
            </p:txBody>
          </p:sp>
        </mc:Fallback>
      </mc:AlternateContent>
    </p:spTree>
    <p:extLst>
      <p:ext uri="{BB962C8B-B14F-4D97-AF65-F5344CB8AC3E}">
        <p14:creationId xmlns:p14="http://schemas.microsoft.com/office/powerpoint/2010/main" val="52534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971160" y="1763440"/>
                <a:ext cx="7538100" cy="2904257"/>
              </a:xfrm>
              <a:prstGeom prst="rect">
                <a:avLst/>
              </a:prstGeom>
              <a:noFill/>
            </p:spPr>
            <p:txBody>
              <a:bodyPr wrap="square">
                <a:spAutoFit/>
              </a:bodyPr>
              <a:lstStyle/>
              <a:p>
                <a:pPr algn="l"/>
                <a:r>
                  <a:rPr lang="en-US" sz="2000" b="1">
                    <a:solidFill>
                      <a:schemeClr val="bg1"/>
                    </a:solidFill>
                    <a:latin typeface="Oswald" panose="00000500000000000000" pitchFamily="2" charset="0"/>
                  </a:rPr>
                  <a:t>Bước 4: </a:t>
                </a:r>
                <a:r>
                  <a:rPr lang="vi-VN" sz="2000" b="1" i="0">
                    <a:solidFill>
                      <a:srgbClr val="E3E3E3"/>
                    </a:solidFill>
                    <a:effectLst/>
                    <a:latin typeface="Oswald" panose="00000500000000000000" pitchFamily="2" charset="0"/>
                  </a:rPr>
                  <a:t>Nếu số lần thay đổi các biến chưa đạt đến giới hạn B thì thực hiện bước tiếp theo:</a:t>
                </a: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Chọn biến j sao cho (1 + </a:t>
                </a:r>
                <a14:m>
                  <m:oMath xmlns:m="http://schemas.openxmlformats.org/officeDocument/2006/math">
                    <m:r>
                      <a:rPr lang="vi-VN" sz="2000" b="1" i="1" smtClean="0">
                        <a:solidFill>
                          <a:srgbClr val="E3E3E3"/>
                        </a:solidFill>
                        <a:effectLst/>
                        <a:latin typeface="Cambria Math" panose="02040503050406030204" pitchFamily="18" charset="0"/>
                        <a:ea typeface="Cambria Math" panose="02040503050406030204" pitchFamily="18" charset="0"/>
                        <a:cs typeface="Arial" panose="020B0604020202020204" pitchFamily="34" charset="0"/>
                      </a:rPr>
                      <m:t>𝜸</m:t>
                    </m:r>
                  </m:oMath>
                </a14:m>
                <a:r>
                  <a:rPr lang="vi-VN" sz="2000" b="1" i="0">
                    <a:solidFill>
                      <a:srgbClr val="E3E3E3"/>
                    </a:solidFill>
                    <a:effectLst/>
                    <a:latin typeface="Oswald" panose="00000500000000000000" pitchFamily="2" charset="0"/>
                  </a:rPr>
                  <a:t>)</a:t>
                </a:r>
                <a:r>
                  <a:rPr lang="en-US" sz="2000" b="1" i="0" baseline="30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thuộc tập hợp O</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Tính i = argmax</a:t>
                </a:r>
                <a:r>
                  <a:rPr lang="vi-VN" sz="2000" b="1" i="0" baseline="-25000">
                    <a:solidFill>
                      <a:srgbClr val="E3E3E3"/>
                    </a:solidFill>
                    <a:effectLst/>
                    <a:latin typeface="Oswald" panose="00000500000000000000" pitchFamily="2" charset="0"/>
                  </a:rPr>
                  <a:t>j’</a:t>
                </a:r>
                <a:r>
                  <a:rPr lang="vi-VN" sz="2000" b="1" i="0" baseline="-25000">
                    <a:solidFill>
                      <a:schemeClr val="bg1"/>
                    </a:solidFill>
                    <a:effectLst/>
                    <a:latin typeface="Oswald" panose="00000500000000000000" pitchFamily="2" charset="0"/>
                  </a:rPr>
                  <a:t>∈</a:t>
                </a:r>
                <a:r>
                  <a:rPr lang="en-US" sz="2000" b="1" i="0" baseline="-25000">
                    <a:solidFill>
                      <a:schemeClr val="bg1"/>
                    </a:solidFill>
                    <a:effectLst/>
                    <a:latin typeface="Oswald" panose="00000500000000000000" pitchFamily="2" charset="0"/>
                  </a:rPr>
                  <a:t> [k]</a:t>
                </a:r>
                <a:r>
                  <a:rPr lang="vi-VN" sz="2000" b="1" i="0" baseline="-25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a:solidFill>
                      <a:schemeClr val="bg1"/>
                    </a:solidFill>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Nếu 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r>
                  <a:rPr lang="en-US" sz="2000" b="1" i="0">
                    <a:solidFill>
                      <a:srgbClr val="E3E3E3"/>
                    </a:solidFill>
                    <a:effectLst/>
                    <a:latin typeface="Oswald" panose="00000500000000000000" pitchFamily="2" charset="0"/>
                  </a:rPr>
                  <a:t>/</a:t>
                </a:r>
                <a:r>
                  <a:rPr lang="vi-VN" sz="2000" b="1" i="0">
                    <a:solidFill>
                      <a:srgbClr val="E3E3E3"/>
                    </a:solidFill>
                    <a:effectLst/>
                    <a:latin typeface="Oswald" panose="00000500000000000000" pitchFamily="2" charset="0"/>
                  </a:rPr>
                  <a:t>(1 - </a:t>
                </a:r>
                <a:r>
                  <a:rPr lang="el-GR" sz="2000" b="1" i="0">
                    <a:solidFill>
                      <a:srgbClr val="E3E3E3"/>
                    </a:solidFill>
                    <a:effectLst/>
                    <a:latin typeface="Google Sans"/>
                  </a:rPr>
                  <a:t>ε) &gt;= (</a:t>
                </a:r>
                <a:r>
                  <a:rPr lang="vi-VN" sz="2000" b="1" i="0">
                    <a:solidFill>
                      <a:srgbClr val="E3E3E3"/>
                    </a:solidFill>
                    <a:effectLst/>
                    <a:latin typeface="Oswald" panose="00000500000000000000" pitchFamily="2" charset="0"/>
                  </a:rPr>
                  <a:t>t</a:t>
                </a:r>
                <a:r>
                  <a:rPr lang="vi-VN" sz="2000" b="1" i="0" baseline="-25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+ 1)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 thì thực hiện bước tiếp theo:</a:t>
                </a:r>
                <a:endParaRPr lang="en-US" sz="2000" b="1" i="0">
                  <a:solidFill>
                    <a:srgbClr val="E3E3E3"/>
                  </a:solidFill>
                  <a:effectLst/>
                  <a:latin typeface="Oswald" panose="00000500000000000000" pitchFamily="2" charset="0"/>
                </a:endParaRP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+ 1</a:t>
                </a:r>
                <a:endParaRPr lang="en-US" sz="2000" b="1" i="0">
                  <a:solidFill>
                    <a:srgbClr val="E3E3E3"/>
                  </a:solidFill>
                  <a:effectLst/>
                  <a:latin typeface="Oswald" panose="00000500000000000000" pitchFamily="2" charset="0"/>
                </a:endParaRP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r>
                          <a:rPr lang="en-US" sz="2000" b="1" i="1" smtClean="0">
                            <a:solidFill>
                              <a:srgbClr val="E3E3E3"/>
                            </a:solidFill>
                            <a:effectLst/>
                            <a:latin typeface="Cambria Math" panose="02040503050406030204" pitchFamily="18" charset="0"/>
                          </a:rPr>
                          <m:t>+</m:t>
                        </m:r>
                        <m:r>
                          <a:rPr lang="en-US" sz="2000" b="1" i="1" smtClean="0">
                            <a:solidFill>
                              <a:srgbClr val="E3E3E3"/>
                            </a:solidFill>
                            <a:effectLst/>
                            <a:latin typeface="Cambria Math" panose="02040503050406030204" pitchFamily="18" charset="0"/>
                          </a:rPr>
                          <m:t>𝟏</m:t>
                        </m:r>
                      </m:sup>
                    </m:sSubSup>
                    <m:r>
                      <a:rPr lang="en-US" sz="2000" b="1" i="1" smtClean="0">
                        <a:solidFill>
                          <a:srgbClr val="E3E3E3"/>
                        </a:solidFill>
                        <a:effectLst/>
                        <a:latin typeface="Cambria Math" panose="02040503050406030204" pitchFamily="18" charset="0"/>
                      </a:rPr>
                      <m:t>=</m:t>
                    </m:r>
                  </m:oMath>
                </a14:m>
                <a:r>
                  <a:rPr lang="en-US" sz="2000" b="1" i="0">
                    <a:solidFill>
                      <a:srgbClr val="E3E3E3"/>
                    </a:solidFill>
                    <a:effectLst/>
                    <a:latin typeface="Oswald" panose="00000500000000000000" pitchFamily="2" charset="0"/>
                  </a:rPr>
                  <a:t> </a:t>
                </a:r>
                <a14:m>
                  <m:oMath xmlns:m="http://schemas.openxmlformats.org/officeDocument/2006/math">
                    <m:sSubSup>
                      <m:sSubSupPr>
                        <m:ctrlPr>
                          <a:rPr lang="vi-VN" sz="2000" b="1" i="1">
                            <a:solidFill>
                              <a:srgbClr val="E3E3E3"/>
                            </a:solidFill>
                            <a:latin typeface="Cambria Math" panose="02040503050406030204" pitchFamily="18" charset="0"/>
                          </a:rPr>
                        </m:ctrlPr>
                      </m:sSubSupPr>
                      <m:e>
                        <m:r>
                          <a:rPr lang="en-US" sz="2000" b="1" i="1">
                            <a:solidFill>
                              <a:srgbClr val="E3E3E3"/>
                            </a:solidFill>
                            <a:latin typeface="Cambria Math" panose="02040503050406030204" pitchFamily="18" charset="0"/>
                          </a:rPr>
                          <m:t>𝒔</m:t>
                        </m:r>
                      </m:e>
                      <m:sub>
                        <m:r>
                          <a:rPr lang="en-US" sz="2000" b="1" i="1">
                            <a:solidFill>
                              <a:srgbClr val="E3E3E3"/>
                            </a:solidFill>
                            <a:latin typeface="Cambria Math" panose="02040503050406030204" pitchFamily="18" charset="0"/>
                          </a:rPr>
                          <m:t>𝒋</m:t>
                        </m:r>
                      </m:sub>
                      <m:sup>
                        <m:r>
                          <a:rPr lang="en-US" sz="2000" b="1" i="1">
                            <a:solidFill>
                              <a:srgbClr val="E3E3E3"/>
                            </a:solidFill>
                            <a:latin typeface="Cambria Math" panose="02040503050406030204" pitchFamily="18" charset="0"/>
                          </a:rPr>
                          <m:t>𝒕𝒋</m:t>
                        </m:r>
                      </m:sup>
                    </m:sSubSup>
                  </m:oMath>
                </a14:m>
                <a:r>
                  <a:rPr lang="en-US" sz="2000" b="1">
                    <a:solidFill>
                      <a:srgbClr val="E3E3E3"/>
                    </a:solidFill>
                    <a:latin typeface="Oswald" panose="00000500000000000000" pitchFamily="2" charset="0"/>
                  </a:rPr>
                  <a:t> </a:t>
                </a:r>
                <a:r>
                  <a:rPr lang="vi-VN" sz="2000" b="1">
                    <a:solidFill>
                      <a:schemeClr val="bg1"/>
                    </a:solidFill>
                    <a:latin typeface="Oswald" panose="00000500000000000000" pitchFamily="2" charset="0"/>
                  </a:rPr>
                  <a:t>⊔</a:t>
                </a:r>
                <a:r>
                  <a:rPr lang="en-US" sz="2000" b="1">
                    <a:solidFill>
                      <a:srgbClr val="E3E3E3"/>
                    </a:solidFill>
                    <a:latin typeface="Oswald" panose="00000500000000000000" pitchFamily="2" charset="0"/>
                  </a:rPr>
                  <a:t> </a:t>
                </a:r>
                <a:r>
                  <a:rPr lang="vi-VN" sz="2000" b="1">
                    <a:solidFill>
                      <a:srgbClr val="E3E3E3"/>
                    </a:solidFill>
                    <a:latin typeface="Oswald" panose="00000500000000000000" pitchFamily="2" charset="0"/>
                  </a:rPr>
                  <a:t>(e, j')</a:t>
                </a:r>
                <a:endParaRPr lang="vi-VN" sz="2000" b="1" i="0">
                  <a:solidFill>
                    <a:srgbClr val="E3E3E3"/>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971160" y="1763440"/>
                <a:ext cx="7538100" cy="2904257"/>
              </a:xfrm>
              <a:prstGeom prst="rect">
                <a:avLst/>
              </a:prstGeom>
              <a:blipFill>
                <a:blip r:embed="rId7"/>
                <a:stretch>
                  <a:fillRect l="-808" t="-1048" b="-629"/>
                </a:stretch>
              </a:blipFill>
            </p:spPr>
            <p:txBody>
              <a:bodyPr/>
              <a:lstStyle/>
              <a:p>
                <a:r>
                  <a:rPr lang="vi-VN">
                    <a:noFill/>
                  </a:rPr>
                  <a:t> </a:t>
                </a:r>
              </a:p>
            </p:txBody>
          </p:sp>
        </mc:Fallback>
      </mc:AlternateContent>
    </p:spTree>
    <p:extLst>
      <p:ext uri="{BB962C8B-B14F-4D97-AF65-F5344CB8AC3E}">
        <p14:creationId xmlns:p14="http://schemas.microsoft.com/office/powerpoint/2010/main" val="354812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49" y="552450"/>
            <a:ext cx="4663329"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𝑽</m:t>
                                  </m:r>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𝒌</m:t>
                                  </m:r>
                                </m:num>
                                <m:den>
                                  <m:r>
                                    <a:rPr lang="vi-VN" sz="14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𝑩</m:t>
                                  </m:r>
                                </m:num>
                                <m:den>
                                  <m:r>
                                    <a:rPr lang="vi-VN" sz="20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extLst>
                  <p:ext uri="{D42A27DB-BD31-4B8C-83A1-F6EECF244321}">
                    <p14:modId xmlns:p14="http://schemas.microsoft.com/office/powerpoint/2010/main" val="2011460347"/>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
        <p:nvSpPr>
          <p:cNvPr id="3" name="Google Shape;576;p22">
            <a:extLst>
              <a:ext uri="{FF2B5EF4-FFF2-40B4-BE49-F238E27FC236}">
                <a16:creationId xmlns:a16="http://schemas.microsoft.com/office/drawing/2014/main" id="{BD8E0A63-2FDD-FF14-2500-358C2F0E359C}"/>
              </a:ext>
            </a:extLst>
          </p:cNvPr>
          <p:cNvSpPr txBox="1"/>
          <p:nvPr/>
        </p:nvSpPr>
        <p:spPr>
          <a:xfrm>
            <a:off x="-7554873" y="272034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548894CD-085B-6C67-7AC7-A1B5B153B2A3}"/>
              </a:ext>
            </a:extLst>
          </p:cNvPr>
          <p:cNvPicPr>
            <a:picLocks noChangeAspect="1"/>
          </p:cNvPicPr>
          <p:nvPr/>
        </p:nvPicPr>
        <p:blipFill>
          <a:blip r:embed="rId6"/>
          <a:stretch>
            <a:fillRect/>
          </a:stretch>
        </p:blipFill>
        <p:spPr>
          <a:xfrm>
            <a:off x="-5125447" y="6722622"/>
            <a:ext cx="3767597" cy="2679220"/>
          </a:xfrm>
          <a:prstGeom prst="rect">
            <a:avLst/>
          </a:prstGeom>
        </p:spPr>
      </p:pic>
    </p:spTree>
    <p:extLst>
      <p:ext uri="{BB962C8B-B14F-4D97-AF65-F5344CB8AC3E}">
        <p14:creationId xmlns:p14="http://schemas.microsoft.com/office/powerpoint/2010/main" val="402525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0045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812099" y="1667220"/>
            <a:ext cx="7538100" cy="1015663"/>
          </a:xfrm>
          <a:prstGeom prst="rect">
            <a:avLst/>
          </a:prstGeom>
          <a:noFill/>
        </p:spPr>
        <p:txBody>
          <a:bodyPr wrap="square">
            <a:spAutoFit/>
          </a:bodyPr>
          <a:lstStyle/>
          <a:p>
            <a:pPr algn="l"/>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Thuật toán RStream hoạt động bằng cách lặp qua mỗi phần tử trong tập dữ liệu và chọn một tập con để thêm vào tập hợp các tập con thỏa mãn ràng buộc kích thước và ràng buộc nhiễu.</a:t>
            </a:r>
          </a:p>
        </p:txBody>
      </p:sp>
      <p:sp>
        <p:nvSpPr>
          <p:cNvPr id="6" name="TextBox 5">
            <a:extLst>
              <a:ext uri="{FF2B5EF4-FFF2-40B4-BE49-F238E27FC236}">
                <a16:creationId xmlns:a16="http://schemas.microsoft.com/office/drawing/2014/main" id="{8C415777-DEB0-943B-195E-285031EB046D}"/>
              </a:ext>
            </a:extLst>
          </p:cNvPr>
          <p:cNvSpPr txBox="1"/>
          <p:nvPr/>
        </p:nvSpPr>
        <p:spPr>
          <a:xfrm>
            <a:off x="802950" y="2942121"/>
            <a:ext cx="7538100" cy="1015663"/>
          </a:xfrm>
          <a:prstGeom prst="rect">
            <a:avLst/>
          </a:prstGeom>
          <a:noFill/>
        </p:spPr>
        <p:txBody>
          <a:bodyPr wrap="square">
            <a:spAutoFit/>
          </a:bodyPr>
          <a:lstStyle/>
          <a:p>
            <a:pPr algn="l"/>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Thuật toán được cung cấp trong hình ảnh là một thuật toán tìm kiếm độ tối thiểu cục bộ của hàm F trên tập dữ liệu V. Thuật toán này sử dụng một kỹ thuật được gọi là giảm dần tuyến tính.</a:t>
            </a:r>
          </a:p>
        </p:txBody>
      </p:sp>
    </p:spTree>
    <p:extLst>
      <p:ext uri="{BB962C8B-B14F-4D97-AF65-F5344CB8AC3E}">
        <p14:creationId xmlns:p14="http://schemas.microsoft.com/office/powerpoint/2010/main" val="15338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812099" y="1667220"/>
            <a:ext cx="7538100" cy="2862322"/>
          </a:xfrm>
          <a:prstGeom prst="rect">
            <a:avLst/>
          </a:prstGeom>
          <a:noFill/>
        </p:spPr>
        <p:txBody>
          <a:bodyPr wrap="square">
            <a:spAutoFit/>
          </a:bodyPr>
          <a:lstStyle/>
          <a:p>
            <a:r>
              <a:rPr lang="vi-VN" sz="2000" b="1">
                <a:solidFill>
                  <a:srgbClr val="E3E3E3"/>
                </a:solidFill>
                <a:latin typeface="Oswald" panose="00000500000000000000" pitchFamily="2" charset="0"/>
              </a:rPr>
              <a:t>•	Thuật toán thứ hai là RSTREAM, một phương pháp truyền phát ngẫu nhiên, khai thác khung ngẫu nhiên để tối đa hóa k</a:t>
            </a:r>
            <a:r>
              <a:rPr lang="en-US" sz="2000" b="1">
                <a:solidFill>
                  <a:srgbClr val="E3E3E3"/>
                </a:solidFill>
                <a:latin typeface="Oswald" panose="00000500000000000000" pitchFamily="2" charset="0"/>
              </a:rPr>
              <a:t>-Submodular</a:t>
            </a:r>
            <a:r>
              <a:rPr lang="vi-VN" sz="2000" b="1">
                <a:solidFill>
                  <a:srgbClr val="E3E3E3"/>
                </a:solidFill>
                <a:latin typeface="Oswald" panose="00000500000000000000" pitchFamily="2" charset="0"/>
              </a:rPr>
              <a:t> không bị ràng buộc và đưa ra phân bố xác suất mới với ràng buộc về kích thước giải pháp ràng buộc. Nói chung, với mỗi </a:t>
            </a:r>
            <a:r>
              <a:rPr lang="el-GR" sz="2000" b="1">
                <a:solidFill>
                  <a:srgbClr val="E3E3E3"/>
                </a:solidFill>
                <a:latin typeface="Oswald" panose="00000500000000000000" pitchFamily="2" charset="0"/>
              </a:rPr>
              <a:t>ε ∈ </a:t>
            </a:r>
            <a:r>
              <a:rPr lang="vi-VN" sz="2000" b="1">
                <a:solidFill>
                  <a:srgbClr val="E3E3E3"/>
                </a:solidFill>
                <a:latin typeface="Oswald" panose="00000500000000000000" pitchFamily="2" charset="0"/>
              </a:rPr>
              <a:t>V khi được quan sát, RSTREAM sẽ thêm ngẫu nhiên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vào tập i với xác suất tỷ lệ thuận với mức tăng trên mỗi giới hạn của mức tăng biên trên f, miễn là giới hạn đủ lớn so với ước tính tối ưu giải pháp. Vì giới hạn có thể ¬lớn hơn đáng kể so với mức tăng cận biên thực tế của f do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RSTREAM đề xuất bước khử nhiễu để cải thiện chất lượng giải pháp trả về.</a:t>
            </a:r>
            <a:endParaRPr lang="vi-VN" sz="2000" b="1" i="0">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148237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2935426" y="1915510"/>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3326699" y="1380110"/>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Tree>
    <p:extLst>
      <p:ext uri="{BB962C8B-B14F-4D97-AF65-F5344CB8AC3E}">
        <p14:creationId xmlns:p14="http://schemas.microsoft.com/office/powerpoint/2010/main" val="1430176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A8D937E0-D055-D8D4-9B16-820D761F4433}"/>
              </a:ext>
            </a:extLst>
          </p:cNvPr>
          <p:cNvSpPr txBox="1"/>
          <p:nvPr/>
        </p:nvSpPr>
        <p:spPr>
          <a:xfrm>
            <a:off x="1001640" y="2086040"/>
            <a:ext cx="7538100" cy="1938992"/>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Thuật toán bắt đầu bằng cách khởi tạo các biến sau:</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vi-VN" sz="2000" b="1" baseline="-25000">
                <a:solidFill>
                  <a:srgbClr val="E3E3E3"/>
                </a:solidFill>
                <a:effectLst/>
                <a:latin typeface="Oswald" panose="00000500000000000000" pitchFamily="2" charset="0"/>
              </a:rPr>
              <a:t>u​</a:t>
            </a:r>
            <a:r>
              <a:rPr lang="vi-VN" sz="2000" b="1">
                <a:solidFill>
                  <a:srgbClr val="E3E3E3"/>
                </a:solidFill>
                <a:effectLst/>
                <a:latin typeface="Oswald" panose="00000500000000000000" pitchFamily="2" charset="0"/>
              </a:rPr>
              <a:t>: giá trị tối đa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n-US" sz="2000" b="1" baseline="-25000">
                <a:solidFill>
                  <a:srgbClr val="E3E3E3"/>
                </a:solidFill>
                <a:latin typeface="Oswald" panose="00000500000000000000" pitchFamily="2" charset="0"/>
              </a:rPr>
              <a:t>l</a:t>
            </a:r>
            <a:r>
              <a:rPr lang="vi-VN" sz="2000" b="1" baseline="-25000">
                <a:solidFill>
                  <a:srgbClr val="E3E3E3"/>
                </a:solidFill>
                <a:effectLst/>
                <a:latin typeface="Oswald" panose="00000500000000000000" pitchFamily="2" charset="0"/>
              </a:rPr>
              <a:t>​</a:t>
            </a:r>
            <a:r>
              <a:rPr lang="vi-VN" sz="2000" b="1">
                <a:solidFill>
                  <a:srgbClr val="E3E3E3"/>
                </a:solidFill>
                <a:effectLst/>
                <a:latin typeface="Oswald" panose="00000500000000000000" pitchFamily="2" charset="0"/>
              </a:rPr>
              <a:t>: giá trị tối thiểu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giá trị hiện tại của F</a:t>
            </a:r>
          </a:p>
          <a:p>
            <a:pPr marL="1168400" indent="-274638" algn="l">
              <a:buClr>
                <a:schemeClr val="accent1"/>
              </a:buClr>
              <a:buFont typeface="Wingdings" panose="05000000000000000000" pitchFamily="2" charset="2"/>
              <a:buChar char="Ø"/>
            </a:pPr>
            <a:r>
              <a:rPr lang="vi-VN" sz="2000" b="1">
                <a:solidFill>
                  <a:srgbClr val="E3E3E3"/>
                </a:solidFill>
                <a:effectLst/>
                <a:latin typeface="Oswald" panose="00000500000000000000" pitchFamily="2" charset="0"/>
              </a:rPr>
              <a:t>t</a:t>
            </a:r>
            <a:r>
              <a:rPr lang="vi-VN" sz="2000" b="1" baseline="-25000">
                <a:solidFill>
                  <a:srgbClr val="E3E3E3"/>
                </a:solidFill>
                <a:effectLst/>
                <a:latin typeface="Oswald" panose="00000500000000000000" pitchFamily="2" charset="0"/>
              </a:rPr>
              <a:t>j,</a:t>
            </a:r>
            <a:r>
              <a:rPr lang="el-GR" sz="2000" b="1" baseline="-25000">
                <a:solidFill>
                  <a:srgbClr val="E3E3E3"/>
                </a:solidFill>
                <a:effectLst/>
                <a:latin typeface="KaTeX_Math"/>
              </a:rPr>
              <a:t>ϵ</a:t>
            </a:r>
            <a:r>
              <a:rPr lang="el-GR" sz="2000" b="1" baseline="-25000">
                <a:solidFill>
                  <a:srgbClr val="E3E3E3"/>
                </a:solidFill>
                <a:effectLst/>
                <a:latin typeface="KaTeX_Main"/>
              </a:rPr>
              <a:t>′</a:t>
            </a:r>
            <a:r>
              <a:rPr lang="el-GR" sz="2000" b="1">
                <a:solidFill>
                  <a:srgbClr val="E3E3E3"/>
                </a:solidFill>
                <a:effectLst/>
                <a:latin typeface="KaTeX_Main"/>
              </a:rPr>
              <a:t>​</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số lần hàm F đã được tính toán ở mức độ j với sai số </a:t>
            </a:r>
            <a:r>
              <a:rPr lang="el-GR" sz="2000" b="1">
                <a:solidFill>
                  <a:srgbClr val="E3E3E3"/>
                </a:solidFill>
                <a:effectLst/>
                <a:latin typeface="KaTeX_Math"/>
              </a:rPr>
              <a:t>ϵ</a:t>
            </a:r>
            <a:r>
              <a:rPr lang="el-GR" sz="2000" b="1">
                <a:solidFill>
                  <a:srgbClr val="E3E3E3"/>
                </a:solidFill>
                <a:effectLst/>
                <a:latin typeface="KaTeX_Main"/>
              </a:rPr>
              <a:t>′</a:t>
            </a:r>
            <a:endParaRPr lang="el-GR" sz="2000" b="1">
              <a:solidFill>
                <a:srgbClr val="E3E3E3"/>
              </a:solidFill>
              <a:effectLst/>
              <a:latin typeface="Google Sans"/>
            </a:endParaRPr>
          </a:p>
          <a:p>
            <a:pPr algn="l"/>
            <a:endParaRPr lang="vi-VN" sz="2000" b="1">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29835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D937E0-D055-D8D4-9B16-820D761F4433}"/>
                  </a:ext>
                </a:extLst>
              </p:cNvPr>
              <p:cNvSpPr txBox="1"/>
              <p:nvPr/>
            </p:nvSpPr>
            <p:spPr>
              <a:xfrm>
                <a:off x="802950" y="2080435"/>
                <a:ext cx="7538100" cy="1766574"/>
              </a:xfrm>
              <a:prstGeom prst="rect">
                <a:avLst/>
              </a:prstGeom>
              <a:noFill/>
            </p:spPr>
            <p:txBody>
              <a:bodyPr wrap="square">
                <a:spAutoFit/>
              </a:bodyPr>
              <a:lstStyle/>
              <a:p>
                <a:pPr lvl="2" indent="449263"/>
                <a:r>
                  <a:rPr lang="vi-VN" sz="2000" b="1">
                    <a:solidFill>
                      <a:schemeClr val="bg1"/>
                    </a:solidFill>
                    <a:effectLst/>
                    <a:latin typeface="Oswald" panose="00000500000000000000" pitchFamily="2" charset="0"/>
                  </a:rPr>
                  <a:t>Sau đó, thuật toán lặp qua tất cả các phần tử e của V. Đối với mỗi phần tử e, thuật toán thực hiện các bước sau:</a:t>
                </a:r>
              </a:p>
              <a:p>
                <a:pPr lvl="2" indent="715963"/>
                <a:r>
                  <a:rPr lang="en-US" sz="2000" b="1">
                    <a:solidFill>
                      <a:schemeClr val="bg1"/>
                    </a:solidFill>
                    <a:effectLst/>
                    <a:latin typeface="Oswald" panose="00000500000000000000" pitchFamily="2" charset="0"/>
                  </a:rPr>
                  <a:t>Bước 1: </a:t>
                </a:r>
                <a:r>
                  <a:rPr lang="vi-VN" sz="2000" b="1">
                    <a:solidFill>
                      <a:schemeClr val="bg1"/>
                    </a:solidFill>
                    <a:effectLst/>
                    <a:latin typeface="Oswald" panose="00000500000000000000" pitchFamily="2" charset="0"/>
                  </a:rPr>
                  <a:t>Tính </a:t>
                </a:r>
                <a:r>
                  <a:rPr lang="el-GR" sz="2000" b="1">
                    <a:solidFill>
                      <a:schemeClr val="bg1"/>
                    </a:solidFill>
                    <a:effectLst/>
                    <a:latin typeface="KaTeX_Main"/>
                  </a:rPr>
                  <a:t>Δ</a:t>
                </a:r>
                <a:r>
                  <a:rPr lang="el-GR" sz="2000" b="1">
                    <a:solidFill>
                      <a:schemeClr val="bg1"/>
                    </a:solidFill>
                    <a:effectLst/>
                    <a:latin typeface="Google Sans"/>
                  </a:rPr>
                  <a:t> </a:t>
                </a:r>
                <a:r>
                  <a:rPr lang="vi-VN" sz="2000" b="1">
                    <a:solidFill>
                      <a:schemeClr val="bg1"/>
                    </a:solidFill>
                    <a:effectLst/>
                    <a:latin typeface="Oswald" panose="00000500000000000000" pitchFamily="2" charset="0"/>
                  </a:rPr>
                  <a:t>là giá trị tối đa của F trên tập con V′ bao gồm tất cả các phần tử e′ trong V sao cho 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p>
              <a:p>
                <a:pPr lvl="2" indent="715963"/>
                <a:r>
                  <a:rPr lang="en-US" sz="2000" b="1">
                    <a:solidFill>
                      <a:schemeClr val="bg1"/>
                    </a:solidFill>
                    <a:effectLst/>
                    <a:latin typeface="Oswald" panose="00000500000000000000" pitchFamily="2" charset="0"/>
                  </a:rPr>
                  <a:t>Bước 2: </a:t>
                </a:r>
                <a:r>
                  <a:rPr lang="vi-VN" sz="2000" b="1">
                    <a:solidFill>
                      <a:schemeClr val="bg1"/>
                    </a:solidFill>
                    <a:effectLst/>
                    <a:latin typeface="Oswald" panose="00000500000000000000" pitchFamily="2" charset="0"/>
                  </a:rPr>
                  <a:t>Tính O là tập hợp các mức độ j sao cho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sSub>
                          <m:sSubPr>
                            <m:ctrlPr>
                              <a:rPr lang="vi-VN" sz="2000" b="1" i="1" smtClean="0">
                                <a:solidFill>
                                  <a:schemeClr val="bg1"/>
                                </a:solidFill>
                                <a:effectLst/>
                                <a:latin typeface="Cambria Math" panose="02040503050406030204" pitchFamily="18" charset="0"/>
                                <a:ea typeface="Cambria Math" panose="02040503050406030204" pitchFamily="18" charset="0"/>
                              </a:rPr>
                            </m:ctrlPr>
                          </m:sSubPr>
                          <m:e>
                            <m:r>
                              <a:rPr lang="vi-VN" sz="2000" b="1" i="1" smtClean="0">
                                <a:solidFill>
                                  <a:schemeClr val="bg1"/>
                                </a:solidFill>
                                <a:effectLst/>
                                <a:latin typeface="Cambria Math" panose="02040503050406030204" pitchFamily="18" charset="0"/>
                                <a:ea typeface="Cambria Math" panose="02040503050406030204" pitchFamily="18" charset="0"/>
                              </a:rPr>
                              <m:t>∆</m:t>
                            </m:r>
                          </m:e>
                          <m:sub>
                            <m:r>
                              <a:rPr lang="en-US" sz="2000" b="1" i="1" smtClean="0">
                                <a:solidFill>
                                  <a:schemeClr val="bg1"/>
                                </a:solidFill>
                                <a:effectLst/>
                                <a:latin typeface="Cambria Math" panose="02040503050406030204" pitchFamily="18" charset="0"/>
                                <a:ea typeface="Cambria Math" panose="02040503050406030204" pitchFamily="18" charset="0"/>
                              </a:rPr>
                              <m:t>𝒍</m:t>
                            </m:r>
                          </m:sub>
                        </m:sSub>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(1+</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el-GR" sz="2000" b="1">
                    <a:solidFill>
                      <a:schemeClr val="bg1"/>
                    </a:solidFill>
                    <a:effectLst/>
                    <a:latin typeface="KaTeX_Main"/>
                  </a:rPr>
                  <a:t>)</a:t>
                </a:r>
                <a:r>
                  <a:rPr lang="vi-VN" sz="2000" b="1" baseline="30000">
                    <a:solidFill>
                      <a:schemeClr val="bg1"/>
                    </a:solidFill>
                    <a:effectLst/>
                    <a:latin typeface="Oswald" panose="00000500000000000000" pitchFamily="2" charset="0"/>
                  </a:rPr>
                  <a:t>j</a:t>
                </a:r>
                <a:r>
                  <a:rPr lang="en-US" sz="2000" b="1" baseline="30000">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el-GR" sz="2000" b="1">
                    <a:solidFill>
                      <a:schemeClr val="bg1"/>
                    </a:solidFill>
                    <a:effectLst/>
                    <a:latin typeface="KaTeX_Main"/>
                  </a:rPr>
                  <a:t>Δ</a:t>
                </a:r>
                <a:r>
                  <a:rPr lang="vi-VN" sz="2000" b="1" baseline="-25000">
                    <a:solidFill>
                      <a:schemeClr val="bg1"/>
                    </a:solidFill>
                    <a:effectLst/>
                    <a:latin typeface="Oswald" panose="00000500000000000000" pitchFamily="2" charset="0"/>
                  </a:rPr>
                  <a:t>u​</a:t>
                </a:r>
                <a:r>
                  <a:rPr lang="vi-VN" sz="2000" b="1">
                    <a:solidFill>
                      <a:schemeClr val="bg1"/>
                    </a:solidFill>
                    <a:effectLst/>
                    <a:latin typeface="Oswald" panose="00000500000000000000" pitchFamily="2" charset="0"/>
                  </a:rPr>
                  <a:t>.</a:t>
                </a:r>
              </a:p>
            </p:txBody>
          </p:sp>
        </mc:Choice>
        <mc:Fallback xmlns="">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802950" y="2080435"/>
                <a:ext cx="7538100" cy="1766574"/>
              </a:xfrm>
              <a:prstGeom prst="rect">
                <a:avLst/>
              </a:prstGeom>
              <a:blipFill>
                <a:blip r:embed="rId5"/>
                <a:stretch>
                  <a:fillRect l="-890" t="-1724" r="-971" b="-1724"/>
                </a:stretch>
              </a:blipFill>
            </p:spPr>
            <p:txBody>
              <a:bodyPr/>
              <a:lstStyle/>
              <a:p>
                <a:r>
                  <a:rPr lang="vi-VN">
                    <a:noFill/>
                  </a:rPr>
                  <a:t> </a:t>
                </a:r>
              </a:p>
            </p:txBody>
          </p:sp>
        </mc:Fallback>
      </mc:AlternateContent>
    </p:spTree>
    <p:extLst>
      <p:ext uri="{BB962C8B-B14F-4D97-AF65-F5344CB8AC3E}">
        <p14:creationId xmlns:p14="http://schemas.microsoft.com/office/powerpoint/2010/main" val="46245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D937E0-D055-D8D4-9B16-820D761F4433}"/>
                  </a:ext>
                </a:extLst>
              </p:cNvPr>
              <p:cNvSpPr txBox="1"/>
              <p:nvPr/>
            </p:nvSpPr>
            <p:spPr>
              <a:xfrm>
                <a:off x="939239" y="1658898"/>
                <a:ext cx="7538100" cy="2637132"/>
              </a:xfrm>
              <a:prstGeom prst="rect">
                <a:avLst/>
              </a:prstGeom>
              <a:noFill/>
            </p:spPr>
            <p:txBody>
              <a:bodyPr wrap="square">
                <a:spAutoFit/>
              </a:bodyPr>
              <a:lstStyle/>
              <a:p>
                <a:pPr algn="l"/>
                <a:r>
                  <a:rPr lang="en-US" sz="1600" b="1">
                    <a:solidFill>
                      <a:srgbClr val="E3E3E3"/>
                    </a:solidFill>
                    <a:effectLst/>
                    <a:latin typeface="Oswald" panose="00000500000000000000" pitchFamily="2" charset="0"/>
                  </a:rPr>
                  <a:t>Bước 3: </a:t>
                </a:r>
                <a:r>
                  <a:rPr lang="vi-VN" sz="1600" b="1">
                    <a:solidFill>
                      <a:srgbClr val="E3E3E3"/>
                    </a:solidFill>
                    <a:effectLst/>
                    <a:latin typeface="Oswald" panose="00000500000000000000" pitchFamily="2" charset="0"/>
                  </a:rPr>
                  <a:t>Đối với mỗi mức độ j </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trong O, thuật toán thực hiện các bước sau:</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d</a:t>
                </a:r>
                <a:r>
                  <a:rPr lang="vi-VN" sz="1600" b="1" baseline="-25000">
                    <a:solidFill>
                      <a:srgbClr val="E3E3E3"/>
                    </a:solidFill>
                    <a:effectLst/>
                    <a:latin typeface="Oswald" panose="00000500000000000000" pitchFamily="2" charset="0"/>
                  </a:rPr>
                  <a:t>0​ </a:t>
                </a:r>
                <a:r>
                  <a:rPr lang="vi-VN" sz="1600" b="1">
                    <a:solidFill>
                      <a:srgbClr val="E3E3E3"/>
                    </a:solidFill>
                    <a:effectLst/>
                    <a:latin typeface="Oswald" panose="00000500000000000000" pitchFamily="2" charset="0"/>
                  </a:rPr>
                  <a:t>là giá trị của F trên tập con V′′ bao gồm tất cả các phần</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tử e′′ trong V sao cho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và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(1+</a:t>
                </a:r>
                <a:r>
                  <a:rPr lang="el-GR" sz="1600" b="1">
                    <a:solidFill>
                      <a:srgbClr val="E3E3E3"/>
                    </a:solidFill>
                    <a:effectLst/>
                    <a:latin typeface="KaTeX_Math"/>
                  </a:rPr>
                  <a:t>γ</a:t>
                </a:r>
                <a:r>
                  <a:rPr lang="el-GR" sz="1600" b="1">
                    <a:solidFill>
                      <a:srgbClr val="E3E3E3"/>
                    </a:solidFill>
                    <a:effectLst/>
                    <a:latin typeface="KaTeX_Main"/>
                  </a:rPr>
                  <a:t>)</a:t>
                </a:r>
                <a:r>
                  <a:rPr lang="vi-VN" sz="1600" b="1" baseline="30000">
                    <a:solidFill>
                      <a:srgbClr val="E3E3E3"/>
                    </a:solidFill>
                    <a:effectLst/>
                    <a:latin typeface="Oswald" panose="00000500000000000000" pitchFamily="2" charset="0"/>
                  </a:rPr>
                  <a:t>j</a:t>
                </a:r>
                <a:r>
                  <a:rPr lang="vi-VN" sz="1600" b="1">
                    <a:solidFill>
                      <a:srgbClr val="E3E3E3"/>
                    </a:solidFill>
                    <a:effectLst/>
                    <a:latin typeface="Oswald" panose="00000500000000000000" pitchFamily="2" charset="0"/>
                  </a:rPr>
                  <a: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là số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T=1, thuật toán chọn i là phần tử e′ duy nhất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T&gt;1, thuật toán chọn i là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 có giá trị lớn nhất.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Tăng t</a:t>
                </a:r>
                <a:r>
                  <a:rPr lang="vi-VN" sz="1600" b="1" baseline="-25000">
                    <a:solidFill>
                      <a:srgbClr val="E3E3E3"/>
                    </a:solidFill>
                    <a:effectLst/>
                    <a:latin typeface="Oswald" panose="00000500000000000000" pitchFamily="2" charset="0"/>
                  </a:rPr>
                  <a:t>j,</a:t>
                </a:r>
                <a:r>
                  <a:rPr lang="el-GR" sz="1600" b="1" baseline="-25000">
                    <a:solidFill>
                      <a:srgbClr val="E3E3E3"/>
                    </a:solidFill>
                    <a:effectLst/>
                    <a:latin typeface="KaTeX_Math"/>
                  </a:rPr>
                  <a:t>ϵ</a:t>
                </a:r>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lên 1.</a:t>
                </a:r>
              </a:p>
              <a:p>
                <a:pPr marL="742950" lvl="1" indent="-285750">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Cập nhật </a:t>
                </a:r>
                <a14:m>
                  <m:oMath xmlns:m="http://schemas.openxmlformats.org/officeDocument/2006/math">
                    <m:sSubSup>
                      <m:sSubSupPr>
                        <m:ctrlPr>
                          <a:rPr lang="el-GR" sz="1200" b="1" i="1" smtClean="0">
                            <a:solidFill>
                              <a:srgbClr val="E3E3E3"/>
                            </a:solidFill>
                            <a:effectLst/>
                            <a:latin typeface="Cambria Math" panose="02040503050406030204" pitchFamily="18" charset="0"/>
                          </a:rPr>
                        </m:ctrlPr>
                      </m:sSubSupPr>
                      <m:e>
                        <m:r>
                          <a:rPr lang="en-US" sz="1200" b="1" i="1" smtClean="0">
                            <a:solidFill>
                              <a:srgbClr val="E3E3E3"/>
                            </a:solidFill>
                            <a:effectLst/>
                            <a:latin typeface="Cambria Math" panose="02040503050406030204" pitchFamily="18" charset="0"/>
                          </a:rPr>
                          <m:t>𝒔</m:t>
                        </m:r>
                      </m:e>
                      <m:sub>
                        <m:r>
                          <m:rPr>
                            <m:nor/>
                          </m:rPr>
                          <a:rPr lang="vi-VN" sz="1200" b="1">
                            <a:solidFill>
                              <a:srgbClr val="E3E3E3"/>
                            </a:solidFill>
                            <a:latin typeface="Oswald" panose="00000500000000000000" pitchFamily="2" charset="0"/>
                          </a:rPr>
                          <m:t>j</m:t>
                        </m:r>
                        <m:r>
                          <m:rPr>
                            <m:nor/>
                          </m:rPr>
                          <a:rPr lang="vi-VN" sz="1200" b="1">
                            <a:solidFill>
                              <a:srgbClr val="E3E3E3"/>
                            </a:solidFill>
                            <a:latin typeface="Oswald" panose="00000500000000000000" pitchFamily="2" charset="0"/>
                          </a:rPr>
                          <m:t>,</m:t>
                        </m:r>
                        <m:r>
                          <m:rPr>
                            <m:nor/>
                          </m:rPr>
                          <a:rPr lang="el-GR" sz="1200" b="1">
                            <a:solidFill>
                              <a:srgbClr val="E3E3E3"/>
                            </a:solidFill>
                            <a:latin typeface="KaTeX_Math"/>
                          </a:rPr>
                          <m:t>ϵ</m:t>
                        </m:r>
                      </m:sub>
                      <m:sup>
                        <m:r>
                          <m:rPr>
                            <m:nor/>
                          </m:rPr>
                          <a:rPr lang="vi-VN" sz="1200" b="1">
                            <a:solidFill>
                              <a:srgbClr val="E3E3E3"/>
                            </a:solidFill>
                            <a:latin typeface="Oswald" panose="00000500000000000000" pitchFamily="2" charset="0"/>
                          </a:rPr>
                          <m:t>t</m:t>
                        </m:r>
                        <m:r>
                          <m:rPr>
                            <m:nor/>
                          </m:rPr>
                          <a:rPr lang="vi-VN" sz="1200" b="1" baseline="-25000">
                            <a:solidFill>
                              <a:srgbClr val="E3E3E3"/>
                            </a:solidFill>
                            <a:latin typeface="Oswald" panose="00000500000000000000" pitchFamily="2" charset="0"/>
                          </a:rPr>
                          <m:t>j</m:t>
                        </m:r>
                        <m:r>
                          <m:rPr>
                            <m:nor/>
                          </m:rPr>
                          <a:rPr lang="vi-VN" sz="1200" b="1" baseline="-25000">
                            <a:solidFill>
                              <a:srgbClr val="E3E3E3"/>
                            </a:solidFill>
                            <a:latin typeface="Oswald" panose="00000500000000000000" pitchFamily="2" charset="0"/>
                          </a:rPr>
                          <m:t>,</m:t>
                        </m:r>
                        <m:r>
                          <m:rPr>
                            <m:nor/>
                          </m:rPr>
                          <a:rPr lang="el-GR" sz="1200" b="1" baseline="-25000">
                            <a:solidFill>
                              <a:srgbClr val="E3E3E3"/>
                            </a:solidFill>
                            <a:latin typeface="KaTeX_Math"/>
                          </a:rPr>
                          <m:t>ϵ</m:t>
                        </m:r>
                        <m:r>
                          <m:rPr>
                            <m:nor/>
                          </m:rPr>
                          <a:rPr lang="el-GR" sz="1200" b="1">
                            <a:solidFill>
                              <a:srgbClr val="E3E3E3"/>
                            </a:solidFill>
                            <a:latin typeface="KaTeX_Main"/>
                          </a:rPr>
                          <m:t>′</m:t>
                        </m:r>
                      </m:sup>
                    </m:sSubSup>
                  </m:oMath>
                </a14:m>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là tập con V′′ sau khi thêm e′ vào.</a:t>
                </a:r>
                <a:endParaRPr lang="en-US" sz="1600" b="1">
                  <a:solidFill>
                    <a:srgbClr val="E3E3E3"/>
                  </a:solidFill>
                  <a:latin typeface="Oswald" panose="00000500000000000000" pitchFamily="2" charset="0"/>
                </a:endParaRPr>
              </a:p>
              <a:p>
                <a:pPr marL="457200" lvl="1" indent="-457200">
                  <a:buClr>
                    <a:schemeClr val="accent1"/>
                  </a:buClr>
                </a:pPr>
                <a:r>
                  <a:rPr lang="en-US" sz="1600" b="1">
                    <a:solidFill>
                      <a:srgbClr val="E3E3E3"/>
                    </a:solidFill>
                    <a:effectLst/>
                    <a:latin typeface="Oswald" panose="00000500000000000000" pitchFamily="2" charset="0"/>
                  </a:rPr>
                  <a:t>Bước 4: </a:t>
                </a:r>
                <a:r>
                  <a:rPr lang="vi-VN" sz="1600" b="1">
                    <a:solidFill>
                      <a:srgbClr val="E3E3E3"/>
                    </a:solidFill>
                    <a:effectLst/>
                    <a:latin typeface="Oswald" panose="00000500000000000000" pitchFamily="2" charset="0"/>
                  </a:rPr>
                  <a:t>Thuật toán kết thúc khi lặp qua tất cả các phần tử của V.</a:t>
                </a:r>
              </a:p>
              <a:p>
                <a:pPr lvl="2" indent="449263"/>
                <a:endParaRPr lang="vi-VN" sz="1600" b="1">
                  <a:solidFill>
                    <a:schemeClr val="bg1"/>
                  </a:solidFill>
                  <a:effectLst/>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939239" y="1658898"/>
                <a:ext cx="7538100" cy="2637132"/>
              </a:xfrm>
              <a:prstGeom prst="rect">
                <a:avLst/>
              </a:prstGeom>
              <a:blipFill>
                <a:blip r:embed="rId5"/>
                <a:stretch>
                  <a:fillRect l="-404" t="-693"/>
                </a:stretch>
              </a:blipFill>
            </p:spPr>
            <p:txBody>
              <a:bodyPr/>
              <a:lstStyle/>
              <a:p>
                <a:r>
                  <a:rPr lang="vi-VN">
                    <a:noFill/>
                  </a:rPr>
                  <a:t> </a:t>
                </a:r>
              </a:p>
            </p:txBody>
          </p:sp>
        </mc:Fallback>
      </mc:AlternateContent>
    </p:spTree>
    <p:extLst>
      <p:ext uri="{BB962C8B-B14F-4D97-AF65-F5344CB8AC3E}">
        <p14:creationId xmlns:p14="http://schemas.microsoft.com/office/powerpoint/2010/main" val="133879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3366240" y="1939889"/>
            <a:ext cx="2411520" cy="13590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EA7D"/>
                </a:solidFill>
                <a:latin typeface="Oswald"/>
                <a:ea typeface="Oswald"/>
                <a:cs typeface="Oswald"/>
                <a:sym typeface="Oswald"/>
              </a:rPr>
              <a:t>01</a:t>
            </a:r>
            <a:endParaRPr sz="4500" b="1">
              <a:solidFill>
                <a:srgbClr val="FFEA7D"/>
              </a:solidFill>
              <a:latin typeface="Oswald"/>
              <a:ea typeface="Oswald"/>
              <a:cs typeface="Oswald"/>
              <a:sym typeface="Oswald"/>
            </a:endParaRPr>
          </a:p>
        </p:txBody>
      </p:sp>
      <p:sp>
        <p:nvSpPr>
          <p:cNvPr id="415" name="Google Shape;415;p19"/>
          <p:cNvSpPr txBox="1"/>
          <p:nvPr/>
        </p:nvSpPr>
        <p:spPr>
          <a:xfrm>
            <a:off x="2173657" y="3319978"/>
            <a:ext cx="479668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500" b="1">
                <a:solidFill>
                  <a:schemeClr val="dk2"/>
                </a:solidFill>
                <a:latin typeface="Oswald"/>
                <a:ea typeface="Oswald"/>
                <a:cs typeface="Oswald"/>
                <a:sym typeface="Oswald"/>
              </a:rPr>
              <a:t>Giới thiệu bài toán</a:t>
            </a:r>
            <a:endParaRPr sz="4500" b="1">
              <a:solidFill>
                <a:schemeClr val="dk2"/>
              </a:solidFill>
              <a:latin typeface="Oswald"/>
              <a:ea typeface="Oswald"/>
              <a:cs typeface="Oswald"/>
              <a:sym typeface="Oswald"/>
            </a:endParaRPr>
          </a:p>
        </p:txBody>
      </p:sp>
      <p:pic>
        <p:nvPicPr>
          <p:cNvPr id="2" name="Picture 2" descr="Module là gì và vì sao phải chia nhỏ từng module?">
            <a:extLst>
              <a:ext uri="{FF2B5EF4-FFF2-40B4-BE49-F238E27FC236}">
                <a16:creationId xmlns:a16="http://schemas.microsoft.com/office/drawing/2014/main" id="{1E6781FF-F85D-3A15-AE02-E606E51B1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085" y="749564"/>
            <a:ext cx="4304799"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𝑽</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𝒌</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u="none" strike="noStrike" cap="none" smtClean="0">
                                      <a:solidFill>
                                        <a:schemeClr val="accent1"/>
                                      </a:solidFill>
                                      <a:effectLst/>
                                      <a:latin typeface="Cambria Math" panose="02040503050406030204" pitchFamily="18" charset="0"/>
                                      <a:ea typeface="Arial"/>
                                      <a:cs typeface="Arial"/>
                                      <a:sym typeface="Arial"/>
                                    </a:rPr>
                                    <m:t> </m:t>
                                  </m:r>
                                  <m:r>
                                    <a:rPr lang="en-US" sz="1400" b="1" i="1" u="none" strike="noStrike" cap="none" smtClean="0">
                                      <a:solidFill>
                                        <a:schemeClr val="accent1"/>
                                      </a:solidFill>
                                      <a:effectLst/>
                                      <a:latin typeface="Cambria Math" panose="02040503050406030204" pitchFamily="18" charset="0"/>
                                      <a:ea typeface="Arial"/>
                                      <a:cs typeface="Arial"/>
                                      <a:sym typeface="Arial"/>
                                    </a:rPr>
                                    <m:t>𝑩</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Tree>
    <p:extLst>
      <p:ext uri="{BB962C8B-B14F-4D97-AF65-F5344CB8AC3E}">
        <p14:creationId xmlns:p14="http://schemas.microsoft.com/office/powerpoint/2010/main" val="9687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C0E6255A-C6E8-4B84-1184-6A224D76432A}"/>
              </a:ext>
            </a:extLst>
          </p:cNvPr>
          <p:cNvSpPr txBox="1"/>
          <p:nvPr/>
        </p:nvSpPr>
        <p:spPr>
          <a:xfrm>
            <a:off x="1189175" y="2392206"/>
            <a:ext cx="7538100" cy="1015663"/>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Cả hai thuật toán </a:t>
            </a:r>
            <a:r>
              <a:rPr lang="en-US" sz="2000" b="1">
                <a:solidFill>
                  <a:srgbClr val="E3E3E3"/>
                </a:solidFill>
                <a:effectLst/>
                <a:latin typeface="Oswald" panose="00000500000000000000" pitchFamily="2" charset="0"/>
              </a:rPr>
              <a:t>D Stream và R Stream </a:t>
            </a:r>
            <a:r>
              <a:rPr lang="vi-VN" sz="2000" b="1">
                <a:solidFill>
                  <a:srgbClr val="E3E3E3"/>
                </a:solidFill>
                <a:effectLst/>
                <a:latin typeface="Oswald" panose="00000500000000000000" pitchFamily="2" charset="0"/>
              </a:rPr>
              <a:t>đều có tỷ lệ gần đúng là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en-US" sz="2000" b="1">
                <a:solidFill>
                  <a:srgbClr val="E3E3E3"/>
                </a:solidFill>
                <a:latin typeface="Oswald" panose="00000500000000000000" pitchFamily="2" charset="0"/>
              </a:rPr>
              <a:t>O</a:t>
            </a:r>
            <a:r>
              <a:rPr lang="vi-VN" sz="2000" b="1">
                <a:solidFill>
                  <a:srgbClr val="E3E3E3"/>
                </a:solidFill>
                <a:effectLst/>
                <a:latin typeface="Oswald" panose="00000500000000000000" pitchFamily="2" charset="0"/>
              </a:rPr>
              <a:t>((</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-2</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là đơn điệu;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vi-VN" sz="2000" b="1">
                <a:solidFill>
                  <a:srgbClr val="E3E3E3"/>
                </a:solidFill>
                <a:effectLst/>
                <a:latin typeface="Oswald" panose="00000500000000000000" pitchFamily="2" charset="0"/>
              </a:rPr>
              <a:t>O((</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-3</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không đơn điệu.</a:t>
            </a:r>
            <a:endParaRPr lang="vi-VN" sz="2000" b="1">
              <a:solidFill>
                <a:schemeClr val="bg1"/>
              </a:solidFill>
              <a:effectLst/>
              <a:latin typeface="Oswald" panose="00000500000000000000" pitchFamily="2" charset="0"/>
            </a:endParaRPr>
          </a:p>
        </p:txBody>
      </p:sp>
    </p:spTree>
    <p:extLst>
      <p:ext uri="{BB962C8B-B14F-4D97-AF65-F5344CB8AC3E}">
        <p14:creationId xmlns:p14="http://schemas.microsoft.com/office/powerpoint/2010/main" val="421393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554856" y="2650577"/>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Ứng dụng của thuật toán</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pic>
        <p:nvPicPr>
          <p:cNvPr id="2" name="Picture 2" descr="Machine Learning là gì? Ứng dụng và ví dụ về học máy - Tin tức tên miền  hosting">
            <a:extLst>
              <a:ext uri="{FF2B5EF4-FFF2-40B4-BE49-F238E27FC236}">
                <a16:creationId xmlns:a16="http://schemas.microsoft.com/office/drawing/2014/main" id="{835CF48C-4D4E-5EAF-771B-DB295AFA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527" y="-30563"/>
            <a:ext cx="2806945"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1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85" y="1566531"/>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975632" y="1636051"/>
            <a:ext cx="4145967" cy="2554545"/>
          </a:xfrm>
          <a:prstGeom prst="rect">
            <a:avLst/>
          </a:prstGeom>
          <a:noFill/>
        </p:spPr>
        <p:txBody>
          <a:bodyPr wrap="square">
            <a:spAutoFit/>
          </a:bodyPr>
          <a:lstStyle/>
          <a:p>
            <a:pPr lvl="2"/>
            <a:r>
              <a:rPr lang="vi-VN" sz="2000" b="1">
                <a:solidFill>
                  <a:schemeClr val="bg1"/>
                </a:solidFill>
                <a:effectLst/>
                <a:latin typeface="Oswald" panose="00000500000000000000" pitchFamily="2" charset="0"/>
              </a:rPr>
              <a:t>Các ứng dụng trong lĩnh vực học máy</a:t>
            </a:r>
            <a:r>
              <a:rPr lang="en-US" sz="2000" b="1">
                <a:solidFill>
                  <a:schemeClr val="bg1"/>
                </a:solidFill>
                <a:effectLst/>
                <a:latin typeface="Oswald" panose="00000500000000000000" pitchFamily="2" charset="0"/>
              </a:rPr>
              <a:t>:</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bộ dữ liệu để huấn luyện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đặc trưng để sử dụng trong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mẫu để kiểm tra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điểm dữ liệu để cập nhật mô hình</a:t>
            </a:r>
          </a:p>
        </p:txBody>
      </p:sp>
      <p:pic>
        <p:nvPicPr>
          <p:cNvPr id="3" name="Picture 2">
            <a:extLst>
              <a:ext uri="{FF2B5EF4-FFF2-40B4-BE49-F238E27FC236}">
                <a16:creationId xmlns:a16="http://schemas.microsoft.com/office/drawing/2014/main" id="{9ABF4101-C5C3-A3A2-E090-84804EF5E992}"/>
              </a:ext>
            </a:extLst>
          </p:cNvPr>
          <p:cNvPicPr>
            <a:picLocks noChangeAspect="1"/>
          </p:cNvPicPr>
          <p:nvPr/>
        </p:nvPicPr>
        <p:blipFill>
          <a:blip r:embed="rId5"/>
          <a:stretch>
            <a:fillRect/>
          </a:stretch>
        </p:blipFill>
        <p:spPr>
          <a:xfrm>
            <a:off x="-3676741" y="1203755"/>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87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heel(1)">
                                      <p:cBhvr>
                                        <p:cTn id="18" dur="20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down)">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323439"/>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5472239" y="153029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2" descr="Cách cài đặt lại ứng dụng, khôi phục cài đặt trên Android">
            <a:extLst>
              <a:ext uri="{FF2B5EF4-FFF2-40B4-BE49-F238E27FC236}">
                <a16:creationId xmlns:a16="http://schemas.microsoft.com/office/drawing/2014/main" id="{24D99417-5227-9D9E-25CA-B58DC3D7E0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239" y="-3537343"/>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1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631216"/>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endParaRPr lang="vi-VN" sz="2000" b="1">
              <a:solidFill>
                <a:schemeClr val="bg1"/>
              </a:solidFill>
              <a:latin typeface="Oswald" panose="00000500000000000000" pitchFamily="2" charset="0"/>
            </a:endParaRP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053390" y="555365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294" y="14120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890760" y="1943828"/>
            <a:ext cx="4321005" cy="1938992"/>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tin tức để đọc</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809685" y="6299538"/>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1226" y="60602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2" name="Picture 2" descr="Smartphone đang 'giết' thói quen đọc tin">
            <a:extLst>
              <a:ext uri="{FF2B5EF4-FFF2-40B4-BE49-F238E27FC236}">
                <a16:creationId xmlns:a16="http://schemas.microsoft.com/office/drawing/2014/main" id="{D27E83A8-D01D-53C8-978A-382677908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403" y="1452596"/>
            <a:ext cx="2922357" cy="2901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390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257175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7" name="Google Shape;677;p24"/>
          <p:cNvGrpSpPr/>
          <p:nvPr/>
        </p:nvGrpSpPr>
        <p:grpSpPr>
          <a:xfrm>
            <a:off x="299286" y="189025"/>
            <a:ext cx="133205" cy="119344"/>
            <a:chOff x="222150" y="185025"/>
            <a:chExt cx="170100" cy="152400"/>
          </a:xfrm>
        </p:grpSpPr>
        <p:cxnSp>
          <p:nvCxnSpPr>
            <p:cNvPr id="678" name="Google Shape;678;p2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9" name="Google Shape;679;p2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80" name="Google Shape;680;p2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81" name="Google Shape;681;p24"/>
          <p:cNvGrpSpPr/>
          <p:nvPr/>
        </p:nvGrpSpPr>
        <p:grpSpPr>
          <a:xfrm>
            <a:off x="286625" y="3999999"/>
            <a:ext cx="145867" cy="958251"/>
            <a:chOff x="286625" y="3923799"/>
            <a:chExt cx="145867" cy="958251"/>
          </a:xfrm>
        </p:grpSpPr>
        <p:sp>
          <p:nvSpPr>
            <p:cNvPr id="682" name="Google Shape;682;p2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4"/>
            <p:cNvGrpSpPr/>
            <p:nvPr/>
          </p:nvGrpSpPr>
          <p:grpSpPr>
            <a:xfrm>
              <a:off x="298112" y="4342643"/>
              <a:ext cx="110182" cy="126862"/>
              <a:chOff x="281100" y="2027800"/>
              <a:chExt cx="140700" cy="162000"/>
            </a:xfrm>
          </p:grpSpPr>
          <p:sp>
            <p:nvSpPr>
              <p:cNvPr id="684" name="Google Shape;684;p2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24"/>
              <p:cNvGrpSpPr/>
              <p:nvPr/>
            </p:nvGrpSpPr>
            <p:grpSpPr>
              <a:xfrm>
                <a:off x="308875" y="2088450"/>
                <a:ext cx="85200" cy="40700"/>
                <a:chOff x="308875" y="2087000"/>
                <a:chExt cx="85200" cy="40700"/>
              </a:xfrm>
            </p:grpSpPr>
            <p:cxnSp>
              <p:nvCxnSpPr>
                <p:cNvPr id="686" name="Google Shape;686;p2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2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8" name="Google Shape;688;p24"/>
            <p:cNvGrpSpPr/>
            <p:nvPr/>
          </p:nvGrpSpPr>
          <p:grpSpPr>
            <a:xfrm>
              <a:off x="286625" y="3923799"/>
              <a:ext cx="133200" cy="133200"/>
              <a:chOff x="286625" y="3648899"/>
              <a:chExt cx="133200" cy="133200"/>
            </a:xfrm>
          </p:grpSpPr>
          <p:sp>
            <p:nvSpPr>
              <p:cNvPr id="689" name="Google Shape;689;p2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 name="Google Shape;691;p2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92" name="Google Shape;692;p24">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24"/>
          <p:cNvGrpSpPr/>
          <p:nvPr/>
        </p:nvGrpSpPr>
        <p:grpSpPr>
          <a:xfrm>
            <a:off x="7819199" y="752550"/>
            <a:ext cx="604800" cy="147600"/>
            <a:chOff x="7688649" y="828750"/>
            <a:chExt cx="604800" cy="147600"/>
          </a:xfrm>
        </p:grpSpPr>
        <p:sp>
          <p:nvSpPr>
            <p:cNvPr id="697" name="Google Shape;697;p2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24"/>
          <p:cNvSpPr txBox="1"/>
          <p:nvPr/>
        </p:nvSpPr>
        <p:spPr>
          <a:xfrm>
            <a:off x="1040675" y="3235917"/>
            <a:ext cx="6750675" cy="81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Thông số: </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File fcb.txt với V = 4032</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k = 3</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B = {10, 20, 30, 40,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e = 0.5</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n = 2 (R</a:t>
            </a:r>
            <a:r>
              <a:rPr lang="en-US" sz="1200" dirty="0">
                <a:solidFill>
                  <a:schemeClr val="accent2"/>
                </a:solidFill>
                <a:latin typeface="Fira Code"/>
                <a:ea typeface="Fira Code"/>
                <a:cs typeface="Fira Code"/>
                <a:sym typeface="Fira Code"/>
              </a:rPr>
              <a:t>s</a:t>
            </a:r>
            <a:r>
              <a:rPr lang="en" sz="1200" dirty="0">
                <a:solidFill>
                  <a:schemeClr val="accent2"/>
                </a:solidFill>
                <a:latin typeface="Fira Code"/>
                <a:ea typeface="Fira Code"/>
                <a:cs typeface="Fira Code"/>
                <a:sym typeface="Fira Code"/>
              </a:rPr>
              <a:t>tream)</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g = 1.0</a:t>
            </a:r>
          </a:p>
          <a:p>
            <a:pPr marL="0" lvl="0" indent="0" algn="l" rtl="0">
              <a:spcBef>
                <a:spcPts val="0"/>
              </a:spcBef>
              <a:spcAft>
                <a:spcPts val="0"/>
              </a:spcAft>
              <a:buNone/>
            </a:pPr>
            <a:endParaRPr lang="en" sz="1200" dirty="0">
              <a:solidFill>
                <a:schemeClr val="accent2"/>
              </a:solidFill>
              <a:latin typeface="Fira Code"/>
              <a:ea typeface="Fira Code"/>
              <a:cs typeface="Fira Code"/>
              <a:sym typeface="Fira Code"/>
            </a:endParaRP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Chạy trên cấu hình 4 CPUs, ~2.4Hz, Ram 6Gb với số luồng chạy là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Thời gian chạy đối với 4 thuật toán (20 trường hợp) là xấp xỉ 70 tiếng</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So sánh về kết quả, số lần truy vấn, thời gian chạy</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a:t>
            </a:r>
          </a:p>
          <a:p>
            <a:pPr marL="0" lvl="0" indent="0" algn="l" rtl="0">
              <a:spcBef>
                <a:spcPts val="0"/>
              </a:spcBef>
              <a:spcAft>
                <a:spcPts val="0"/>
              </a:spcAft>
              <a:buNone/>
            </a:pPr>
            <a:r>
              <a:rPr lang="en-US" sz="1200" b="1" dirty="0">
                <a:solidFill>
                  <a:schemeClr val="accent2"/>
                </a:solidFill>
                <a:latin typeface="Fira Code"/>
                <a:ea typeface="Fira Code"/>
                <a:cs typeface="Fira Code"/>
                <a:sym typeface="Fira Code"/>
              </a:rPr>
              <a:t>	       </a:t>
            </a:r>
            <a:endParaRPr sz="1200" b="1" dirty="0">
              <a:solidFill>
                <a:schemeClr val="accent2"/>
              </a:solidFill>
              <a:latin typeface="Fira Code"/>
              <a:ea typeface="Fira Code"/>
              <a:cs typeface="Fira Code"/>
              <a:sym typeface="Fira Code"/>
            </a:endParaRPr>
          </a:p>
        </p:txBody>
      </p:sp>
      <p:sp>
        <p:nvSpPr>
          <p:cNvPr id="701" name="Google Shape;701;p24"/>
          <p:cNvSpPr txBox="1"/>
          <p:nvPr/>
        </p:nvSpPr>
        <p:spPr>
          <a:xfrm>
            <a:off x="1040675" y="1546950"/>
            <a:ext cx="29445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2000" b="1" dirty="0">
                <a:solidFill>
                  <a:srgbClr val="E2E2E2"/>
                </a:solidFill>
                <a:latin typeface="Oswald"/>
                <a:ea typeface="Oswald"/>
                <a:cs typeface="Oswald"/>
                <a:sym typeface="Oswald"/>
              </a:rPr>
              <a:t>SOURCE CODE</a:t>
            </a:r>
            <a:endParaRPr sz="2000" b="1" dirty="0">
              <a:solidFill>
                <a:srgbClr val="E2E2E2"/>
              </a:solidFill>
              <a:latin typeface="Oswald"/>
              <a:ea typeface="Oswald"/>
              <a:cs typeface="Oswald"/>
              <a:sym typeface="Oswald"/>
            </a:endParaRPr>
          </a:p>
        </p:txBody>
      </p:sp>
      <p:sp>
        <p:nvSpPr>
          <p:cNvPr id="702" name="Google Shape;702;p24"/>
          <p:cNvSpPr txBox="1"/>
          <p:nvPr/>
        </p:nvSpPr>
        <p:spPr>
          <a:xfrm>
            <a:off x="1040675" y="2244795"/>
            <a:ext cx="5831763" cy="3877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2E2E2"/>
                </a:solidFill>
                <a:latin typeface="Fira Code"/>
                <a:ea typeface="Fira Code"/>
                <a:cs typeface="Fira Code"/>
                <a:sym typeface="Fira Code"/>
              </a:rPr>
              <a:t>Test Greedy,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Streaming Greedy https://github.com/lannn2410/streamingksubmodular</a:t>
            </a: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dirty="0">
              <a:solidFill>
                <a:srgbClr val="E2E2E2"/>
              </a:solidFill>
              <a:latin typeface="Fira Code"/>
              <a:ea typeface="Fira Code"/>
              <a:cs typeface="Fira Code"/>
              <a:sym typeface="Fira Code"/>
            </a:endParaRPr>
          </a:p>
        </p:txBody>
      </p:sp>
      <p:sp>
        <p:nvSpPr>
          <p:cNvPr id="5" name="Google Shape;1331;p38">
            <a:extLst>
              <a:ext uri="{FF2B5EF4-FFF2-40B4-BE49-F238E27FC236}">
                <a16:creationId xmlns:a16="http://schemas.microsoft.com/office/drawing/2014/main" id="{4288129B-D544-21FA-CF24-433115C4C850}"/>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38"/>
          <p:cNvSpPr txBox="1"/>
          <p:nvPr/>
        </p:nvSpPr>
        <p:spPr>
          <a:xfrm>
            <a:off x="2028200"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3"/>
                </a:solidFill>
                <a:latin typeface="Oswald"/>
                <a:ea typeface="Oswald"/>
                <a:cs typeface="Oswald"/>
                <a:sym typeface="Oswald"/>
              </a:rPr>
              <a:t>Truy vấn</a:t>
            </a:r>
            <a:endParaRPr sz="2000" b="1" dirty="0">
              <a:solidFill>
                <a:schemeClr val="accent3"/>
              </a:solidFill>
              <a:latin typeface="Oswald"/>
              <a:ea typeface="Oswald"/>
              <a:cs typeface="Oswald"/>
              <a:sym typeface="Oswald"/>
            </a:endParaRPr>
          </a:p>
        </p:txBody>
      </p:sp>
      <p:sp>
        <p:nvSpPr>
          <p:cNvPr id="1358" name="Google Shape;1358;p38"/>
          <p:cNvSpPr txBox="1"/>
          <p:nvPr/>
        </p:nvSpPr>
        <p:spPr>
          <a:xfrm>
            <a:off x="5783399"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Oswald"/>
                <a:ea typeface="Oswald"/>
                <a:cs typeface="Oswald"/>
                <a:sym typeface="Oswald"/>
              </a:rPr>
              <a:t>Kết quả</a:t>
            </a:r>
            <a:endParaRPr sz="2000" b="1" dirty="0">
              <a:solidFill>
                <a:schemeClr val="lt2"/>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20" name="Picture 19">
            <a:extLst>
              <a:ext uri="{FF2B5EF4-FFF2-40B4-BE49-F238E27FC236}">
                <a16:creationId xmlns:a16="http://schemas.microsoft.com/office/drawing/2014/main" id="{A746C90D-621B-4942-C2F8-64CB92A866D3}"/>
              </a:ext>
            </a:extLst>
          </p:cNvPr>
          <p:cNvPicPr>
            <a:picLocks noChangeAspect="1"/>
          </p:cNvPicPr>
          <p:nvPr/>
        </p:nvPicPr>
        <p:blipFill>
          <a:blip r:embed="rId4"/>
          <a:stretch>
            <a:fillRect/>
          </a:stretch>
        </p:blipFill>
        <p:spPr>
          <a:xfrm>
            <a:off x="1329300" y="2131910"/>
            <a:ext cx="2643547" cy="1860765"/>
          </a:xfrm>
          <a:prstGeom prst="rect">
            <a:avLst/>
          </a:prstGeom>
        </p:spPr>
      </p:pic>
      <p:pic>
        <p:nvPicPr>
          <p:cNvPr id="22" name="Picture 21">
            <a:extLst>
              <a:ext uri="{FF2B5EF4-FFF2-40B4-BE49-F238E27FC236}">
                <a16:creationId xmlns:a16="http://schemas.microsoft.com/office/drawing/2014/main" id="{B217DE9E-48F1-0C17-D333-27C102F5419B}"/>
              </a:ext>
            </a:extLst>
          </p:cNvPr>
          <p:cNvPicPr>
            <a:picLocks noChangeAspect="1"/>
          </p:cNvPicPr>
          <p:nvPr/>
        </p:nvPicPr>
        <p:blipFill>
          <a:blip r:embed="rId5"/>
          <a:stretch>
            <a:fillRect/>
          </a:stretch>
        </p:blipFill>
        <p:spPr>
          <a:xfrm>
            <a:off x="5086599" y="2131910"/>
            <a:ext cx="2653952" cy="1868089"/>
          </a:xfrm>
          <a:prstGeom prst="rect">
            <a:avLst/>
          </a:prstGeom>
        </p:spPr>
      </p:pic>
    </p:spTree>
    <p:extLst>
      <p:ext uri="{BB962C8B-B14F-4D97-AF65-F5344CB8AC3E}">
        <p14:creationId xmlns:p14="http://schemas.microsoft.com/office/powerpoint/2010/main" val="54920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các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ràng buộc về kích thước đã trở thành một chủ đề nóng trong thời gian gần đây. Mục đích của việc này là tối ưu hóa hiệu suất của các thuật toán sử dụng các hàm mô đun con k.</a:t>
            </a:r>
            <a:endParaRPr lang="en-US" sz="2000" b="1">
              <a:solidFill>
                <a:schemeClr val="dk2"/>
              </a:solidFill>
              <a:latin typeface="Oswald"/>
              <a:ea typeface="Oswald"/>
              <a:cs typeface="Oswald"/>
              <a:sym typeface="Oswald"/>
            </a:endParaRPr>
          </a:p>
        </p:txBody>
      </p:sp>
      <p:pic>
        <p:nvPicPr>
          <p:cNvPr id="2050" name="Picture 2" descr="Module là gì và vì sao phải chia nhỏ từng module?">
            <a:extLst>
              <a:ext uri="{FF2B5EF4-FFF2-40B4-BE49-F238E27FC236}">
                <a16:creationId xmlns:a16="http://schemas.microsoft.com/office/drawing/2014/main" id="{808F05A3-A7A1-9F95-D0DF-E63D8411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846" y="1350504"/>
            <a:ext cx="3842304"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9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38"/>
          <p:cNvSpPr txBox="1"/>
          <p:nvPr/>
        </p:nvSpPr>
        <p:spPr>
          <a:xfrm>
            <a:off x="996949" y="1319722"/>
            <a:ext cx="7198449"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C00000"/>
                </a:solidFill>
                <a:latin typeface="Oswald"/>
                <a:ea typeface="Oswald"/>
                <a:cs typeface="Oswald"/>
                <a:sym typeface="Oswald"/>
              </a:rPr>
              <a:t>Thời gian</a:t>
            </a:r>
            <a:endParaRPr sz="2000" b="1" dirty="0">
              <a:solidFill>
                <a:srgbClr val="C00000"/>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6" name="Picture 5">
            <a:extLst>
              <a:ext uri="{FF2B5EF4-FFF2-40B4-BE49-F238E27FC236}">
                <a16:creationId xmlns:a16="http://schemas.microsoft.com/office/drawing/2014/main" id="{76C99F5B-37F2-4562-468B-CDD8BA5A0633}"/>
              </a:ext>
            </a:extLst>
          </p:cNvPr>
          <p:cNvPicPr>
            <a:picLocks noChangeAspect="1"/>
          </p:cNvPicPr>
          <p:nvPr/>
        </p:nvPicPr>
        <p:blipFill>
          <a:blip r:embed="rId4"/>
          <a:stretch>
            <a:fillRect/>
          </a:stretch>
        </p:blipFill>
        <p:spPr>
          <a:xfrm>
            <a:off x="2756404" y="1843967"/>
            <a:ext cx="3631192" cy="2555958"/>
          </a:xfrm>
          <a:prstGeom prst="rect">
            <a:avLst/>
          </a:prstGeom>
        </p:spPr>
      </p:pic>
    </p:spTree>
    <p:extLst>
      <p:ext uri="{BB962C8B-B14F-4D97-AF65-F5344CB8AC3E}">
        <p14:creationId xmlns:p14="http://schemas.microsoft.com/office/powerpoint/2010/main" val="253590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8" name="Google Shape;998;p30"/>
          <p:cNvGrpSpPr/>
          <p:nvPr/>
        </p:nvGrpSpPr>
        <p:grpSpPr>
          <a:xfrm>
            <a:off x="299286" y="189025"/>
            <a:ext cx="133205" cy="119344"/>
            <a:chOff x="222150" y="185025"/>
            <a:chExt cx="170100" cy="152400"/>
          </a:xfrm>
        </p:grpSpPr>
        <p:cxnSp>
          <p:nvCxnSpPr>
            <p:cNvPr id="999" name="Google Shape;999;p3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0" name="Google Shape;1000;p3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1" name="Google Shape;1001;p3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02" name="Google Shape;1002;p30"/>
          <p:cNvGrpSpPr/>
          <p:nvPr/>
        </p:nvGrpSpPr>
        <p:grpSpPr>
          <a:xfrm>
            <a:off x="286625" y="3999999"/>
            <a:ext cx="145867" cy="958251"/>
            <a:chOff x="286625" y="3923799"/>
            <a:chExt cx="145867" cy="958251"/>
          </a:xfrm>
        </p:grpSpPr>
        <p:sp>
          <p:nvSpPr>
            <p:cNvPr id="1003" name="Google Shape;1003;p3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0"/>
            <p:cNvGrpSpPr/>
            <p:nvPr/>
          </p:nvGrpSpPr>
          <p:grpSpPr>
            <a:xfrm>
              <a:off x="298112" y="4342643"/>
              <a:ext cx="110182" cy="126862"/>
              <a:chOff x="281100" y="2027800"/>
              <a:chExt cx="140700" cy="162000"/>
            </a:xfrm>
          </p:grpSpPr>
          <p:sp>
            <p:nvSpPr>
              <p:cNvPr id="1005" name="Google Shape;1005;p3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30"/>
              <p:cNvGrpSpPr/>
              <p:nvPr/>
            </p:nvGrpSpPr>
            <p:grpSpPr>
              <a:xfrm>
                <a:off x="308875" y="2088450"/>
                <a:ext cx="85200" cy="40700"/>
                <a:chOff x="308875" y="2087000"/>
                <a:chExt cx="85200" cy="40700"/>
              </a:xfrm>
            </p:grpSpPr>
            <p:cxnSp>
              <p:nvCxnSpPr>
                <p:cNvPr id="1007" name="Google Shape;1007;p3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3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9" name="Google Shape;1009;p30"/>
            <p:cNvGrpSpPr/>
            <p:nvPr/>
          </p:nvGrpSpPr>
          <p:grpSpPr>
            <a:xfrm>
              <a:off x="286625" y="3923799"/>
              <a:ext cx="133200" cy="133200"/>
              <a:chOff x="286625" y="3648899"/>
              <a:chExt cx="133200" cy="133200"/>
            </a:xfrm>
          </p:grpSpPr>
          <p:sp>
            <p:nvSpPr>
              <p:cNvPr id="1010" name="Google Shape;1010;p3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3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13" name="Google Shape;1013;p3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30"/>
          <p:cNvGrpSpPr/>
          <p:nvPr/>
        </p:nvGrpSpPr>
        <p:grpSpPr>
          <a:xfrm>
            <a:off x="7819199" y="752550"/>
            <a:ext cx="604800" cy="147600"/>
            <a:chOff x="7688649" y="828750"/>
            <a:chExt cx="604800" cy="147600"/>
          </a:xfrm>
        </p:grpSpPr>
        <p:sp>
          <p:nvSpPr>
            <p:cNvPr id="1018" name="Google Shape;1018;p3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21" name="Google Shape;1021;p30"/>
          <p:cNvGraphicFramePr/>
          <p:nvPr/>
        </p:nvGraphicFramePr>
        <p:xfrm>
          <a:off x="1014425" y="1458825"/>
          <a:ext cx="7115150" cy="2072490"/>
        </p:xfrm>
        <a:graphic>
          <a:graphicData uri="http://schemas.openxmlformats.org/drawingml/2006/table">
            <a:tbl>
              <a:tblPr>
                <a:noFill/>
                <a:tableStyleId>{40C21011-0059-4DBE-893A-521A870CE3FC}</a:tableStyleId>
              </a:tblPr>
              <a:tblGrid>
                <a:gridCol w="1359350">
                  <a:extLst>
                    <a:ext uri="{9D8B030D-6E8A-4147-A177-3AD203B41FA5}">
                      <a16:colId xmlns:a16="http://schemas.microsoft.com/office/drawing/2014/main" val="20000"/>
                    </a:ext>
                  </a:extLst>
                </a:gridCol>
                <a:gridCol w="38415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Thuật toán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Tốc độ</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F(x)</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Greedy</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DStream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RStream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SGr</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F3FC4EA7-C84D-B5E6-E9FE-29FC60C97A0C}"/>
              </a:ext>
            </a:extLst>
          </p:cNvPr>
          <p:cNvGraphicFramePr>
            <a:graphicFrameLocks noGrp="1"/>
          </p:cNvGraphicFramePr>
          <p:nvPr/>
        </p:nvGraphicFramePr>
        <p:xfrm>
          <a:off x="4262682" y="1458825"/>
          <a:ext cx="1960320" cy="2072490"/>
        </p:xfrm>
        <a:graphic>
          <a:graphicData uri="http://schemas.openxmlformats.org/drawingml/2006/table">
            <a:tbl>
              <a:tblPr>
                <a:noFill/>
                <a:tableStyleId>{40C21011-0059-4DBE-893A-521A870CE3FC}</a:tableStyleId>
              </a:tblPr>
              <a:tblGrid>
                <a:gridCol w="392064">
                  <a:extLst>
                    <a:ext uri="{9D8B030D-6E8A-4147-A177-3AD203B41FA5}">
                      <a16:colId xmlns:a16="http://schemas.microsoft.com/office/drawing/2014/main" val="2895601857"/>
                    </a:ext>
                  </a:extLst>
                </a:gridCol>
                <a:gridCol w="392064">
                  <a:extLst>
                    <a:ext uri="{9D8B030D-6E8A-4147-A177-3AD203B41FA5}">
                      <a16:colId xmlns:a16="http://schemas.microsoft.com/office/drawing/2014/main" val="1086388641"/>
                    </a:ext>
                  </a:extLst>
                </a:gridCol>
                <a:gridCol w="392064">
                  <a:extLst>
                    <a:ext uri="{9D8B030D-6E8A-4147-A177-3AD203B41FA5}">
                      <a16:colId xmlns:a16="http://schemas.microsoft.com/office/drawing/2014/main" val="2434507226"/>
                    </a:ext>
                  </a:extLst>
                </a:gridCol>
                <a:gridCol w="392064">
                  <a:extLst>
                    <a:ext uri="{9D8B030D-6E8A-4147-A177-3AD203B41FA5}">
                      <a16:colId xmlns:a16="http://schemas.microsoft.com/office/drawing/2014/main" val="657088412"/>
                    </a:ext>
                  </a:extLst>
                </a:gridCol>
                <a:gridCol w="392064">
                  <a:extLst>
                    <a:ext uri="{9D8B030D-6E8A-4147-A177-3AD203B41FA5}">
                      <a16:colId xmlns:a16="http://schemas.microsoft.com/office/drawing/2014/main" val="2900863142"/>
                    </a:ext>
                  </a:extLst>
                </a:gridCol>
              </a:tblGrid>
              <a:tr h="381000">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Truy vấn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8686580"/>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3888575590"/>
                  </a:ext>
                </a:extLst>
              </a:tr>
              <a:tr h="381000">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08617591"/>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86946003"/>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4227019622"/>
                  </a:ext>
                </a:extLst>
              </a:tr>
            </a:tbl>
          </a:graphicData>
        </a:graphic>
      </p:graphicFrame>
      <p:sp>
        <p:nvSpPr>
          <p:cNvPr id="5" name="Google Shape;1331;p38">
            <a:extLst>
              <a:ext uri="{FF2B5EF4-FFF2-40B4-BE49-F238E27FC236}">
                <a16:creationId xmlns:a16="http://schemas.microsoft.com/office/drawing/2014/main" id="{3B205E45-9A64-EE1C-1936-41B8C1566514}"/>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1469125"/>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LUẬN</a:t>
            </a:r>
            <a:endParaRPr dirty="0"/>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02;p24">
            <a:extLst>
              <a:ext uri="{FF2B5EF4-FFF2-40B4-BE49-F238E27FC236}">
                <a16:creationId xmlns:a16="http://schemas.microsoft.com/office/drawing/2014/main" id="{00D7077E-F195-062F-B90F-7AECCA9EA236}"/>
              </a:ext>
            </a:extLst>
          </p:cNvPr>
          <p:cNvSpPr txBox="1"/>
          <p:nvPr/>
        </p:nvSpPr>
        <p:spPr>
          <a:xfrm>
            <a:off x="1862400" y="3101676"/>
            <a:ext cx="5831763" cy="3877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E2E2E2"/>
                </a:solidFill>
                <a:latin typeface="Fira Code"/>
                <a:ea typeface="Fira Code"/>
                <a:cs typeface="Fira Code"/>
                <a:sym typeface="Fira Code"/>
              </a:rPr>
              <a:t>Hai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có</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giá</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trị</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truy</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vấn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thấp</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kết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cao</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khi</a:t>
            </a:r>
            <a:r>
              <a:rPr lang="en-US" dirty="0">
                <a:solidFill>
                  <a:srgbClr val="E2E2E2"/>
                </a:solidFill>
                <a:latin typeface="Fira Code"/>
                <a:ea typeface="Fira Code"/>
                <a:cs typeface="Fira Code"/>
                <a:sym typeface="Fira Code"/>
              </a:rPr>
              <a:t> B </a:t>
            </a:r>
            <a:r>
              <a:rPr lang="en-US" dirty="0" err="1">
                <a:solidFill>
                  <a:srgbClr val="E2E2E2"/>
                </a:solidFill>
                <a:latin typeface="Fira Code"/>
                <a:ea typeface="Fira Code"/>
                <a:cs typeface="Fira Code"/>
                <a:sym typeface="Fira Code"/>
              </a:rPr>
              <a:t>tăng</a:t>
            </a:r>
            <a:br>
              <a:rPr lang="en-US" dirty="0">
                <a:solidFill>
                  <a:srgbClr val="E2E2E2"/>
                </a:solidFill>
                <a:latin typeface="Fira Code"/>
                <a:ea typeface="Fira Code"/>
                <a:cs typeface="Fira Code"/>
                <a:sym typeface="Fira Code"/>
              </a:rPr>
            </a:br>
            <a:r>
              <a:rPr lang="en-US" dirty="0" err="1">
                <a:solidFill>
                  <a:srgbClr val="E2E2E2"/>
                </a:solidFill>
                <a:latin typeface="Fira Code"/>
                <a:ea typeface="Fira Code"/>
                <a:cs typeface="Fira Code"/>
                <a:sym typeface="Fira Code"/>
              </a:rPr>
              <a:t>Chứng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tỏ</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lượng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dữ</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lớn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hai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sẽ</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trong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MkSC</a:t>
            </a: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dirty="0">
              <a:solidFill>
                <a:srgbClr val="E2E2E2"/>
              </a:solidFill>
              <a:latin typeface="Fira Code"/>
              <a:ea typeface="Fira Code"/>
              <a:cs typeface="Fira Code"/>
              <a:sym typeface="Fira Code"/>
            </a:endParaRPr>
          </a:p>
        </p:txBody>
      </p:sp>
    </p:spTree>
    <p:extLst>
      <p:ext uri="{BB962C8B-B14F-4D97-AF65-F5344CB8AC3E}">
        <p14:creationId xmlns:p14="http://schemas.microsoft.com/office/powerpoint/2010/main" val="78959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C7A4B5E-84DE-07C1-FF31-D6A6088DABCE}"/>
              </a:ext>
            </a:extLst>
          </p:cNvPr>
          <p:cNvSpPr txBox="1"/>
          <p:nvPr/>
        </p:nvSpPr>
        <p:spPr>
          <a:xfrm>
            <a:off x="2282283" y="1498635"/>
            <a:ext cx="4579434" cy="2308324"/>
          </a:xfrm>
          <a:prstGeom prst="rect">
            <a:avLst/>
          </a:prstGeom>
          <a:noFill/>
        </p:spPr>
        <p:txBody>
          <a:bodyPr wrap="square">
            <a:spAutoFit/>
          </a:bodyPr>
          <a:lstStyle/>
          <a:p>
            <a:pPr algn="ctr"/>
            <a:r>
              <a:rPr lang="en" sz="7200" dirty="0">
                <a:solidFill>
                  <a:schemeClr val="bg1"/>
                </a:solidFill>
                <a:latin typeface="Oswald" panose="00000500000000000000" pitchFamily="2" charset="0"/>
              </a:rPr>
              <a:t>Thanks you for listening!</a:t>
            </a:r>
            <a:endParaRPr lang="en-US" sz="7200" dirty="0">
              <a:solidFill>
                <a:schemeClr val="bg1"/>
              </a:solidFill>
              <a:latin typeface="Oswald" panose="00000500000000000000" pitchFamily="2" charset="0"/>
            </a:endParaRPr>
          </a:p>
        </p:txBody>
      </p:sp>
      <p:grpSp>
        <p:nvGrpSpPr>
          <p:cNvPr id="6" name="Google Shape;3608;p63">
            <a:extLst>
              <a:ext uri="{FF2B5EF4-FFF2-40B4-BE49-F238E27FC236}">
                <a16:creationId xmlns:a16="http://schemas.microsoft.com/office/drawing/2014/main" id="{0B26A84A-5B95-31DE-4BDF-095A3321CDAD}"/>
              </a:ext>
            </a:extLst>
          </p:cNvPr>
          <p:cNvGrpSpPr/>
          <p:nvPr/>
        </p:nvGrpSpPr>
        <p:grpSpPr>
          <a:xfrm>
            <a:off x="3731487" y="4061566"/>
            <a:ext cx="1681025" cy="338359"/>
            <a:chOff x="3733763" y="3183525"/>
            <a:chExt cx="1681025" cy="338359"/>
          </a:xfrm>
        </p:grpSpPr>
        <p:sp>
          <p:nvSpPr>
            <p:cNvPr id="7" name="Google Shape;3609;p63">
              <a:extLst>
                <a:ext uri="{FF2B5EF4-FFF2-40B4-BE49-F238E27FC236}">
                  <a16:creationId xmlns:a16="http://schemas.microsoft.com/office/drawing/2014/main" id="{42BFC4D1-6950-AB37-1583-7CB72190DABB}"/>
                </a:ext>
              </a:extLst>
            </p:cNvPr>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610;p63">
              <a:extLst>
                <a:ext uri="{FF2B5EF4-FFF2-40B4-BE49-F238E27FC236}">
                  <a16:creationId xmlns:a16="http://schemas.microsoft.com/office/drawing/2014/main" id="{6A3981A1-5E97-F7B5-E139-35B3B7A2C105}"/>
                </a:ext>
              </a:extLst>
            </p:cNvPr>
            <p:cNvGrpSpPr/>
            <p:nvPr/>
          </p:nvGrpSpPr>
          <p:grpSpPr>
            <a:xfrm>
              <a:off x="4166051" y="3183552"/>
              <a:ext cx="338366" cy="338332"/>
              <a:chOff x="812101" y="2571761"/>
              <a:chExt cx="417066" cy="417024"/>
            </a:xfrm>
          </p:grpSpPr>
          <p:sp>
            <p:nvSpPr>
              <p:cNvPr id="15" name="Google Shape;3611;p63">
                <a:extLst>
                  <a:ext uri="{FF2B5EF4-FFF2-40B4-BE49-F238E27FC236}">
                    <a16:creationId xmlns:a16="http://schemas.microsoft.com/office/drawing/2014/main" id="{FE1853D2-C2C6-E4D6-716E-D57848A54B8C}"/>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12;p63">
                <a:extLst>
                  <a:ext uri="{FF2B5EF4-FFF2-40B4-BE49-F238E27FC236}">
                    <a16:creationId xmlns:a16="http://schemas.microsoft.com/office/drawing/2014/main" id="{EAACB88B-300F-AB9E-3666-FEFF6D3C8F0A}"/>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3;p63">
                <a:extLst>
                  <a:ext uri="{FF2B5EF4-FFF2-40B4-BE49-F238E27FC236}">
                    <a16:creationId xmlns:a16="http://schemas.microsoft.com/office/drawing/2014/main" id="{1FF8C439-A4EC-43DB-72DC-9B6C1C5F18AE}"/>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4;p63">
                <a:extLst>
                  <a:ext uri="{FF2B5EF4-FFF2-40B4-BE49-F238E27FC236}">
                    <a16:creationId xmlns:a16="http://schemas.microsoft.com/office/drawing/2014/main" id="{9E9F9D51-7E7C-6DEF-6537-CD5F36A7E914}"/>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615;p63">
              <a:extLst>
                <a:ext uri="{FF2B5EF4-FFF2-40B4-BE49-F238E27FC236}">
                  <a16:creationId xmlns:a16="http://schemas.microsoft.com/office/drawing/2014/main" id="{114C1EDF-B66E-825E-9B18-8BB5A2733B56}"/>
                </a:ext>
              </a:extLst>
            </p:cNvPr>
            <p:cNvGrpSpPr/>
            <p:nvPr/>
          </p:nvGrpSpPr>
          <p:grpSpPr>
            <a:xfrm>
              <a:off x="4598397" y="3183552"/>
              <a:ext cx="338332" cy="338332"/>
              <a:chOff x="1323129" y="2571761"/>
              <a:chExt cx="417024" cy="417024"/>
            </a:xfrm>
          </p:grpSpPr>
          <p:sp>
            <p:nvSpPr>
              <p:cNvPr id="11" name="Google Shape;3616;p63">
                <a:extLst>
                  <a:ext uri="{FF2B5EF4-FFF2-40B4-BE49-F238E27FC236}">
                    <a16:creationId xmlns:a16="http://schemas.microsoft.com/office/drawing/2014/main" id="{BD8A360A-9002-BC6F-3B83-8B8065BD469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7;p63">
                <a:extLst>
                  <a:ext uri="{FF2B5EF4-FFF2-40B4-BE49-F238E27FC236}">
                    <a16:creationId xmlns:a16="http://schemas.microsoft.com/office/drawing/2014/main" id="{AF1A70A8-C3E5-6F6E-C16D-EA804067C5CF}"/>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8;p63">
                <a:extLst>
                  <a:ext uri="{FF2B5EF4-FFF2-40B4-BE49-F238E27FC236}">
                    <a16:creationId xmlns:a16="http://schemas.microsoft.com/office/drawing/2014/main" id="{4269BA50-196E-5C49-8DAA-B4A29BFBB19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9;p63">
                <a:extLst>
                  <a:ext uri="{FF2B5EF4-FFF2-40B4-BE49-F238E27FC236}">
                    <a16:creationId xmlns:a16="http://schemas.microsoft.com/office/drawing/2014/main" id="{6EBDCD46-956B-5205-E3F6-E02072B2AF6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620;p63">
              <a:extLst>
                <a:ext uri="{FF2B5EF4-FFF2-40B4-BE49-F238E27FC236}">
                  <a16:creationId xmlns:a16="http://schemas.microsoft.com/office/drawing/2014/main" id="{4A20E715-6AEC-F355-0B76-8CC996838BF9}"/>
                </a:ext>
              </a:extLst>
            </p:cNvPr>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43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415" name="Google Shape;415;p19"/>
              <p:cNvSpPr txBox="1"/>
              <p:nvPr/>
            </p:nvSpPr>
            <p:spPr>
              <a:xfrm>
                <a:off x="1807356"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K-Submodular là một hàm submodular có thể bị giảm xuống một hàm submodular với số lượng phần tử tối đa là k. Nói cách khác, một hàm f là K-submodular nếu f(S) - f(</a:t>
                </a:r>
                <a14:m>
                  <m:oMath xmlns:m="http://schemas.openxmlformats.org/officeDocument/2006/math">
                    <m:f>
                      <m:fPr>
                        <m:ctrlPr>
                          <a:rPr lang="en-US"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𝑺</m:t>
                        </m:r>
                      </m:num>
                      <m:den>
                        <m:r>
                          <a:rPr lang="en-US" sz="2000" b="1" i="1" smtClean="0">
                            <a:solidFill>
                              <a:schemeClr val="dk2"/>
                            </a:solidFill>
                            <a:latin typeface="Cambria Math" panose="02040503050406030204" pitchFamily="18" charset="0"/>
                            <a:sym typeface="Oswald"/>
                          </a:rPr>
                          <m:t>𝒙</m:t>
                        </m:r>
                      </m:den>
                    </m:f>
                  </m:oMath>
                </a14:m>
                <a:r>
                  <a:rPr lang="vi-VN" sz="2000" b="1">
                    <a:solidFill>
                      <a:schemeClr val="dk2"/>
                    </a:solidFill>
                    <a:latin typeface="Oswald"/>
                    <a:ea typeface="Oswald"/>
                    <a:cs typeface="Oswald"/>
                    <a:sym typeface="Oswald"/>
                  </a:rPr>
                  <a:t>) &lt;= f(T) - f(</a:t>
                </a:r>
                <a14:m>
                  <m:oMath xmlns:m="http://schemas.openxmlformats.org/officeDocument/2006/math">
                    <m:f>
                      <m:fPr>
                        <m:ctrlPr>
                          <a:rPr lang="vi-VN"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𝑻</m:t>
                        </m:r>
                      </m:num>
                      <m:den>
                        <m:r>
                          <a:rPr lang="en-US" sz="2000" b="1" i="1" smtClean="0">
                            <a:solidFill>
                              <a:schemeClr val="dk2"/>
                            </a:solidFill>
                            <a:latin typeface="Cambria Math" panose="02040503050406030204" pitchFamily="18" charset="0"/>
                            <a:sym typeface="Oswald"/>
                          </a:rPr>
                          <m:t>𝒙</m:t>
                        </m:r>
                      </m:den>
                    </m:f>
                  </m:oMath>
                </a14:m>
                <a:r>
                  <a:rPr lang="en-US" sz="2000" b="1">
                    <a:solidFill>
                      <a:schemeClr val="dk2"/>
                    </a:solidFill>
                    <a:latin typeface="Oswald"/>
                    <a:ea typeface="Oswald"/>
                    <a:cs typeface="Oswald"/>
                    <a:sym typeface="Oswald"/>
                  </a:rPr>
                  <a:t>)</a:t>
                </a:r>
                <a:r>
                  <a:rPr lang="vi-VN" sz="2000" b="1">
                    <a:solidFill>
                      <a:schemeClr val="dk2"/>
                    </a:solidFill>
                    <a:latin typeface="Oswald"/>
                    <a:ea typeface="Oswald"/>
                    <a:cs typeface="Oswald"/>
                    <a:sym typeface="Oswald"/>
                  </a:rPr>
                  <a:t>với mọi tập hợp S và T có k phần tử và x là một phần tử không thuộc S và T.</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Hàm số đếm số phần tử trong tập hợp: f(S) = |S|</a:t>
                </a: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1807356" y="2734200"/>
                <a:ext cx="5529287" cy="400200"/>
              </a:xfrm>
              <a:prstGeom prst="rect">
                <a:avLst/>
              </a:prstGeom>
              <a:blipFill>
                <a:blip r:embed="rId4"/>
                <a:stretch>
                  <a:fillRect l="-881" t="-256923" r="-1982" b="-27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55140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Effect transition="in" filter="fade">
                                      <p:cBhvr>
                                        <p:cTn id="7" dur="1000"/>
                                        <p:tgtEl>
                                          <p:spTgt spid="415">
                                            <p:txEl>
                                              <p:pRg st="0" end="0"/>
                                            </p:txEl>
                                          </p:spTgt>
                                        </p:tgtEl>
                                      </p:cBhvr>
                                    </p:animEffect>
                                    <p:anim calcmode="lin" valueType="num">
                                      <p:cBhvr>
                                        <p:cTn id="8" dur="1000" fill="hold"/>
                                        <p:tgtEl>
                                          <p:spTgt spid="4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5">
                                            <p:txEl>
                                              <p:pRg st="1" end="1"/>
                                            </p:txEl>
                                          </p:spTgt>
                                        </p:tgtEl>
                                        <p:attrNameLst>
                                          <p:attrName>style.visibility</p:attrName>
                                        </p:attrNameLst>
                                      </p:cBhvr>
                                      <p:to>
                                        <p:strVal val="visible"/>
                                      </p:to>
                                    </p:set>
                                    <p:animEffect transition="in" filter="fade">
                                      <p:cBhvr>
                                        <p:cTn id="14" dur="1000"/>
                                        <p:tgtEl>
                                          <p:spTgt spid="415">
                                            <p:txEl>
                                              <p:pRg st="1" end="1"/>
                                            </p:txEl>
                                          </p:spTgt>
                                        </p:tgtEl>
                                      </p:cBhvr>
                                    </p:animEffect>
                                    <p:anim calcmode="lin" valueType="num">
                                      <p:cBhvr>
                                        <p:cTn id="15" dur="1000" fill="hold"/>
                                        <p:tgtEl>
                                          <p:spTgt spid="4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biến dạng kích thước (MkSC) đã được Ohsaka &amp; Yoshida (2015) nghiên cứu; Chu và cộng sự. (2019); Qian và cộng sự. (2017); Sakaue (2017). </a:t>
            </a:r>
            <a:endParaRPr lang="en-US" sz="2000" b="1">
              <a:solidFill>
                <a:schemeClr val="dk2"/>
              </a:solidFill>
              <a:latin typeface="Oswald"/>
              <a:ea typeface="Oswald"/>
              <a:cs typeface="Oswald"/>
              <a:sym typeface="Oswald"/>
            </a:endParaRPr>
          </a:p>
        </p:txBody>
      </p:sp>
      <p:grpSp>
        <p:nvGrpSpPr>
          <p:cNvPr id="3" name="Google Shape;308;p34">
            <a:extLst>
              <a:ext uri="{FF2B5EF4-FFF2-40B4-BE49-F238E27FC236}">
                <a16:creationId xmlns:a16="http://schemas.microsoft.com/office/drawing/2014/main" id="{99221172-4C20-9EC5-D702-291082C103AE}"/>
              </a:ext>
            </a:extLst>
          </p:cNvPr>
          <p:cNvGrpSpPr/>
          <p:nvPr/>
        </p:nvGrpSpPr>
        <p:grpSpPr>
          <a:xfrm>
            <a:off x="4157353" y="1819572"/>
            <a:ext cx="329193" cy="329185"/>
            <a:chOff x="-3852025" y="2764950"/>
            <a:chExt cx="291450" cy="293000"/>
          </a:xfrm>
        </p:grpSpPr>
        <p:sp>
          <p:nvSpPr>
            <p:cNvPr id="4" name="Google Shape;309;p34">
              <a:extLst>
                <a:ext uri="{FF2B5EF4-FFF2-40B4-BE49-F238E27FC236}">
                  <a16:creationId xmlns:a16="http://schemas.microsoft.com/office/drawing/2014/main" id="{3F8659CC-1E9A-6DB6-0370-D6C1DA042761}"/>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3578CEA9-1F20-002A-01B4-8301E9A20EFB}"/>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514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dưới mô đun k chịu biến dạng kích thước (MkSC) là một vấn đề tối ưu trong lý thuyết tổ hợp. Vấn đề này yêu cầu chúng ta tìm ra một tập hợp k phần tử với giá trị tối đa của một hàm submodular, sao cho kích thước của tập hợp này không lớn hơn một kích thước cho trước.</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Vấn đề MkSC được biểu diễn như sau</a:t>
                </a:r>
              </a:p>
              <a:p>
                <a:pPr marL="0" lvl="0" indent="0" algn="ctr" rtl="0">
                  <a:spcBef>
                    <a:spcPts val="0"/>
                  </a:spcBef>
                  <a:spcAft>
                    <a:spcPts val="0"/>
                  </a:spcAft>
                  <a:buNone/>
                </a:pPr>
                <a:r>
                  <a:rPr lang="vi-VN" sz="2800" b="0" i="0">
                    <a:solidFill>
                      <a:schemeClr val="bg1"/>
                    </a:solidFill>
                    <a:effectLst/>
                    <a:latin typeface="Google Sans Mono"/>
                  </a:rPr>
                  <a:t>max f(S) </a:t>
                </a:r>
                <a:endParaRPr lang="en-US" sz="2800" b="0" i="0">
                  <a:solidFill>
                    <a:schemeClr val="bg1"/>
                  </a:solidFill>
                  <a:effectLst/>
                  <a:latin typeface="Google Sans Mono"/>
                </a:endParaRPr>
              </a:p>
              <a:p>
                <a:pPr marL="0" lvl="0" indent="0" algn="ctr" rtl="0">
                  <a:spcBef>
                    <a:spcPts val="0"/>
                  </a:spcBef>
                  <a:spcAft>
                    <a:spcPts val="0"/>
                  </a:spcAft>
                  <a:buNone/>
                </a:pPr>
                <a:r>
                  <a:rPr lang="vi-VN" sz="2800" b="0" i="0">
                    <a:solidFill>
                      <a:schemeClr val="bg1"/>
                    </a:solidFill>
                    <a:effectLst/>
                    <a:latin typeface="Google Sans Mono"/>
                  </a:rPr>
                  <a:t>s.t. |S| </a:t>
                </a:r>
                <a14:m>
                  <m:oMath xmlns:m="http://schemas.openxmlformats.org/officeDocument/2006/math">
                    <m:r>
                      <a:rPr lang="vi-VN" sz="2800" b="0" i="1" smtClean="0">
                        <a:solidFill>
                          <a:schemeClr val="bg1"/>
                        </a:solidFill>
                        <a:effectLst/>
                        <a:latin typeface="Cambria Math" panose="02040503050406030204" pitchFamily="18" charset="0"/>
                        <a:ea typeface="Cambria Math" panose="02040503050406030204" pitchFamily="18" charset="0"/>
                      </a:rPr>
                      <m:t>≤</m:t>
                    </m:r>
                  </m:oMath>
                </a14:m>
                <a:r>
                  <a:rPr lang="vi-VN" sz="2800" b="0" i="0">
                    <a:solidFill>
                      <a:schemeClr val="bg1"/>
                    </a:solidFill>
                    <a:effectLst/>
                    <a:latin typeface="Google Sans Mono"/>
                  </a:rPr>
                  <a:t> k</a:t>
                </a:r>
                <a:endParaRPr lang="en-US" sz="2000" b="1">
                  <a:solidFill>
                    <a:schemeClr val="bg1"/>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2734200"/>
                <a:ext cx="5529287" cy="400200"/>
              </a:xfrm>
              <a:prstGeom prst="rect">
                <a:avLst/>
              </a:prstGeom>
              <a:blipFill>
                <a:blip r:embed="rId4"/>
                <a:stretch>
                  <a:fillRect l="-881" t="-347692" r="-1872" b="-383077"/>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85147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32447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Do đó, bài báo cáo đưa ra 2 thuật toán truy vấn một phiên bản nhiễu của f là F thoả mãn</a:t>
                </a: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a:p>
                <a:pPr lvl="0" algn="ctr"/>
                <a:r>
                  <a:rPr lang="en-US" sz="2000" b="1">
                    <a:solidFill>
                      <a:schemeClr val="dk2"/>
                    </a:solidFill>
                    <a:latin typeface="Oswald"/>
                    <a:ea typeface="Oswald"/>
                    <a:cs typeface="Oswald"/>
                    <a:sym typeface="Oswald"/>
                  </a:rPr>
                  <a:t>(1 -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 F(s) ≤ (1 + </a:t>
                </a:r>
                <a14:m>
                  <m:oMath xmlns:m="http://schemas.openxmlformats.org/officeDocument/2006/math">
                    <m:r>
                      <a:rPr lang="en-US" sz="2000" b="1" i="1">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với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s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(k+1) </a:t>
                </a:r>
                <a:r>
                  <a:rPr lang="en-US" sz="2000" b="1" baseline="30000">
                    <a:solidFill>
                      <a:schemeClr val="dk2"/>
                    </a:solidFill>
                    <a:latin typeface="Oswald"/>
                    <a:ea typeface="Oswald"/>
                    <a:cs typeface="Oswald"/>
                    <a:sym typeface="Oswald"/>
                  </a:rPr>
                  <a:t>V</a:t>
                </a:r>
                <a:endParaRPr lang="en-US" sz="2000" b="1">
                  <a:solidFill>
                    <a:schemeClr val="dk2"/>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3244740"/>
                <a:ext cx="5529287" cy="400200"/>
              </a:xfrm>
              <a:prstGeom prst="rect">
                <a:avLst/>
              </a:prstGeom>
              <a:blipFill>
                <a:blip r:embed="rId4"/>
                <a:stretch>
                  <a:fillRect l="-1101" t="-121212" r="-2093" b="-140909"/>
                </a:stretch>
              </a:blipFill>
              <a:ln>
                <a:noFill/>
              </a:ln>
            </p:spPr>
            <p:txBody>
              <a:bodyPr/>
              <a:lstStyle/>
              <a:p>
                <a:r>
                  <a:rPr lang="vi-VN">
                    <a:noFill/>
                  </a:rPr>
                  <a:t> </a:t>
                </a:r>
              </a:p>
            </p:txBody>
          </p:sp>
        </mc:Fallback>
      </mc:AlternateContent>
      <p:pic>
        <p:nvPicPr>
          <p:cNvPr id="4" name="Graphic 3" descr="Checkmark with solid fill">
            <a:extLst>
              <a:ext uri="{FF2B5EF4-FFF2-40B4-BE49-F238E27FC236}">
                <a16:creationId xmlns:a16="http://schemas.microsoft.com/office/drawing/2014/main" id="{2DDC623A-E1E5-1696-5A88-327B9259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8" y="1721520"/>
            <a:ext cx="914400" cy="914400"/>
          </a:xfrm>
          <a:prstGeom prst="rect">
            <a:avLst/>
          </a:prstGeom>
        </p:spPr>
      </p:pic>
    </p:spTree>
    <p:extLst>
      <p:ext uri="{BB962C8B-B14F-4D97-AF65-F5344CB8AC3E}">
        <p14:creationId xmlns:p14="http://schemas.microsoft.com/office/powerpoint/2010/main" val="181128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w to Code Workshop Infographics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1268</TotalTime>
  <Words>4915</Words>
  <Application>Microsoft Office PowerPoint</Application>
  <PresentationFormat>On-screen Show (16:9)</PresentationFormat>
  <Paragraphs>356</Paragraphs>
  <Slides>53</Slides>
  <Notes>53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Fira Code Light</vt:lpstr>
      <vt:lpstr>Roboto Condensed</vt:lpstr>
      <vt:lpstr>Open Sans</vt:lpstr>
      <vt:lpstr>Fira Code</vt:lpstr>
      <vt:lpstr>Bebas Neue</vt:lpstr>
      <vt:lpstr>Cambria Math</vt:lpstr>
      <vt:lpstr>Google Sans Mono</vt:lpstr>
      <vt:lpstr>Oswald</vt:lpstr>
      <vt:lpstr>Roboto Condensed Light</vt:lpstr>
      <vt:lpstr>KaTeX_Main</vt:lpstr>
      <vt:lpstr>Arial</vt:lpstr>
      <vt:lpstr>KaTeX_Math</vt:lpstr>
      <vt:lpstr>Google Sans</vt:lpstr>
      <vt:lpstr>Wingdings</vt:lpstr>
      <vt:lpstr>How to Code Workshop Infographics by Slidesgo</vt:lpstr>
      <vt:lpstr>Truyền phát tối đa hóa k-Submodular trong điều kiện nhiễu theo ràng buộc kích thước </vt:lpstr>
      <vt:lpstr>PowerPoint Presentation</vt:lpstr>
      <vt:lpstr>PowerPoint Presentation</vt:lpstr>
      <vt:lpstr>PowerPoint Presentation</vt:lpstr>
      <vt:lpstr>Giới thiệu bài toán</vt:lpstr>
      <vt:lpstr>Giới thiệu bài toán</vt:lpstr>
      <vt:lpstr>Giới thiệu bài toán</vt:lpstr>
      <vt:lpstr>Giới thiệu bài toán</vt:lpstr>
      <vt:lpstr>Giới thiệu bài toán</vt:lpstr>
      <vt:lpstr>PowerPoint Presentation</vt:lpstr>
      <vt:lpstr>PowerPoint Presentation</vt:lpstr>
      <vt:lpstr>PowerPoint Presentation</vt:lpstr>
      <vt:lpstr>Bối cảnh liên quan</vt:lpstr>
      <vt:lpstr>Bối cảnh liên quan</vt:lpstr>
      <vt:lpstr>Bối cảnh liên quan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CODE VÀ KẾT QUẢ</vt:lpstr>
      <vt:lpstr>DEMO CODE VÀ KẾT QUẢ</vt:lpstr>
      <vt:lpstr>DEMO CODE VÀ KẾT QUẢ</vt:lpstr>
      <vt:lpstr>DEMO CODE VÀ KẾT QUẢ</vt:lpstr>
      <vt:lpstr>DEMO CODE VÀ KẾT QUẢ</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Truyền phát tối đa hóa mô-đun k trong điều kiện nhiễu theo ràng buộc kích thước</dc:title>
  <dc:creator>Admin</dc:creator>
  <cp:lastModifiedBy>phi minh</cp:lastModifiedBy>
  <cp:revision>25</cp:revision>
  <dcterms:modified xsi:type="dcterms:W3CDTF">2023-11-28T15:50:56Z</dcterms:modified>
</cp:coreProperties>
</file>